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47" d="100"/>
          <a:sy n="47" d="100"/>
        </p:scale>
        <p:origin x="-1008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8D1ADFC-9A17-479A-8184-EB2B11D64845}" type="datetimeFigureOut">
              <a:rPr lang="he-IL" smtClean="0"/>
              <a:t>ה'/אדר ב/תשע"ו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9F7432C-6FE4-4E02-BC0F-6DC63A332B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248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FB09EA4D-C5D8-473E-ABD4-E0B6787F8FFC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8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848D2DA5-900E-46C4-AE8A-EAF3FB3A3494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0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07D496C7-85CF-4910-8760-F002F203FEF7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C512C673-9BC8-4846-805F-3A6D707646CB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140731CB-017B-4446-BA1C-ADDC47997B26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613E73CA-DCDB-41D2-9EA8-B47E031DCA9B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C4EA84E1-B762-4050-897C-348529FCAD37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17600" y="681038"/>
            <a:ext cx="4624388" cy="3468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5150"/>
            <a:ext cx="5033963" cy="4073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ECAD03B8-0A1B-4470-AEF7-0DFC865D346A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4F8D-FC8B-4445-8374-3F3911619DB6}" type="datetimeFigureOut">
              <a:rPr lang="he-IL" smtClean="0"/>
              <a:t>ה'/אדר 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5F37-CAB9-4E04-BDE1-65CA46E82A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0489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4F8D-FC8B-4445-8374-3F3911619DB6}" type="datetimeFigureOut">
              <a:rPr lang="he-IL" smtClean="0"/>
              <a:t>ה'/אדר 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5F37-CAB9-4E04-BDE1-65CA46E82A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2257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4F8D-FC8B-4445-8374-3F3911619DB6}" type="datetimeFigureOut">
              <a:rPr lang="he-IL" smtClean="0"/>
              <a:t>ה'/אדר 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5F37-CAB9-4E04-BDE1-65CA46E82A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742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4F8D-FC8B-4445-8374-3F3911619DB6}" type="datetimeFigureOut">
              <a:rPr lang="he-IL" smtClean="0"/>
              <a:t>ה'/אדר 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5F37-CAB9-4E04-BDE1-65CA46E82A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7865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4F8D-FC8B-4445-8374-3F3911619DB6}" type="datetimeFigureOut">
              <a:rPr lang="he-IL" smtClean="0"/>
              <a:t>ה'/אדר 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5F37-CAB9-4E04-BDE1-65CA46E82A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129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4F8D-FC8B-4445-8374-3F3911619DB6}" type="datetimeFigureOut">
              <a:rPr lang="he-IL" smtClean="0"/>
              <a:t>ה'/אדר ב/תשע"ו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5F37-CAB9-4E04-BDE1-65CA46E82A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383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4F8D-FC8B-4445-8374-3F3911619DB6}" type="datetimeFigureOut">
              <a:rPr lang="he-IL" smtClean="0"/>
              <a:t>ה'/אדר ב/תשע"ו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5F37-CAB9-4E04-BDE1-65CA46E82A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808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4F8D-FC8B-4445-8374-3F3911619DB6}" type="datetimeFigureOut">
              <a:rPr lang="he-IL" smtClean="0"/>
              <a:t>ה'/אדר ב/תשע"ו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5F37-CAB9-4E04-BDE1-65CA46E82A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832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4F8D-FC8B-4445-8374-3F3911619DB6}" type="datetimeFigureOut">
              <a:rPr lang="he-IL" smtClean="0"/>
              <a:t>ה'/אדר ב/תשע"ו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5F37-CAB9-4E04-BDE1-65CA46E82A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3416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4F8D-FC8B-4445-8374-3F3911619DB6}" type="datetimeFigureOut">
              <a:rPr lang="he-IL" smtClean="0"/>
              <a:t>ה'/אדר ב/תשע"ו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5F37-CAB9-4E04-BDE1-65CA46E82A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694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4F8D-FC8B-4445-8374-3F3911619DB6}" type="datetimeFigureOut">
              <a:rPr lang="he-IL" smtClean="0"/>
              <a:t>ה'/אדר ב/תשע"ו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5F37-CAB9-4E04-BDE1-65CA46E82A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876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E4F8D-FC8B-4445-8374-3F3911619DB6}" type="datetimeFigureOut">
              <a:rPr lang="he-IL" smtClean="0"/>
              <a:t>ה'/אדר 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35F37-CAB9-4E04-BDE1-65CA46E82A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656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pulseguard.co.uk/pumps/pump-animations/RotoMet-Bobin+AODD+with-Damp.gif" TargetMode="External"/><Relationship Id="rId18" Type="http://schemas.openxmlformats.org/officeDocument/2006/relationships/image" Target="../media/image27.jpeg"/><Relationship Id="rId26" Type="http://schemas.openxmlformats.org/officeDocument/2006/relationships/image" Target="../media/image31.jpeg"/><Relationship Id="rId39" Type="http://schemas.openxmlformats.org/officeDocument/2006/relationships/hyperlink" Target="http://www.pulseguard.co.uk/pumps/pump-animations/B+L-SPX-triplex_100pxh.gif" TargetMode="External"/><Relationship Id="rId21" Type="http://schemas.openxmlformats.org/officeDocument/2006/relationships/hyperlink" Target="http://www.pulseguard.co.uk/pumps/pump-animations/Damper-matched-vane-pump-WagRJ.gif" TargetMode="External"/><Relationship Id="rId34" Type="http://schemas.openxmlformats.org/officeDocument/2006/relationships/image" Target="../media/image35.jpeg"/><Relationship Id="rId42" Type="http://schemas.openxmlformats.org/officeDocument/2006/relationships/image" Target="../media/image39.jpeg"/><Relationship Id="rId47" Type="http://schemas.openxmlformats.org/officeDocument/2006/relationships/hyperlink" Target="http://www.pulseguard.co.uk/pumps/pump-animations/prog_cav_with_pug_gage.gif" TargetMode="External"/><Relationship Id="rId50" Type="http://schemas.openxmlformats.org/officeDocument/2006/relationships/image" Target="../media/image43.jpeg"/><Relationship Id="rId55" Type="http://schemas.openxmlformats.org/officeDocument/2006/relationships/hyperlink" Target="http://www.pulseguard.co.uk/images/pump-animations/1-litre-minute-simplex.gif" TargetMode="External"/><Relationship Id="rId63" Type="http://schemas.openxmlformats.org/officeDocument/2006/relationships/hyperlink" Target="http://www.pulseguard.co.uk/contact-pulse-guard.php#bottom" TargetMode="External"/><Relationship Id="rId68" Type="http://schemas.openxmlformats.org/officeDocument/2006/relationships/image" Target="../media/image53.png"/><Relationship Id="rId7" Type="http://schemas.openxmlformats.org/officeDocument/2006/relationships/image" Target="../media/image21.png"/><Relationship Id="rId2" Type="http://schemas.openxmlformats.org/officeDocument/2006/relationships/hyperlink" Target="http://www.pulseguard.co.uk/" TargetMode="External"/><Relationship Id="rId16" Type="http://schemas.openxmlformats.org/officeDocument/2006/relationships/image" Target="../media/image26.jpeg"/><Relationship Id="rId29" Type="http://schemas.openxmlformats.org/officeDocument/2006/relationships/hyperlink" Target="http://www.pulseguard.co.uk/pumps/pump-animations/SOLENOID-DOSING.gif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gif"/><Relationship Id="rId11" Type="http://schemas.openxmlformats.org/officeDocument/2006/relationships/hyperlink" Target="http://www.pulseguard.co.uk/pumps/pump-animations/turb_aodd_with_without_pig.gif" TargetMode="External"/><Relationship Id="rId24" Type="http://schemas.openxmlformats.org/officeDocument/2006/relationships/image" Target="../media/image30.jpeg"/><Relationship Id="rId32" Type="http://schemas.openxmlformats.org/officeDocument/2006/relationships/image" Target="../media/image34.jpeg"/><Relationship Id="rId37" Type="http://schemas.openxmlformats.org/officeDocument/2006/relationships/hyperlink" Target="http://www.pulseguard.co.uk/pumps/_animations/metering-pump-application.jpg" TargetMode="External"/><Relationship Id="rId40" Type="http://schemas.openxmlformats.org/officeDocument/2006/relationships/image" Target="../media/image38.jpeg"/><Relationship Id="rId45" Type="http://schemas.openxmlformats.org/officeDocument/2006/relationships/hyperlink" Target="http://www.pulseguard.co.uk/pumps/pump-animations/25K-well-frac.gif" TargetMode="External"/><Relationship Id="rId53" Type="http://schemas.openxmlformats.org/officeDocument/2006/relationships/hyperlink" Target="http://www.pulseguard.co.uk/pumps/pump-animations/hose-drum-pump.gif" TargetMode="External"/><Relationship Id="rId58" Type="http://schemas.openxmlformats.org/officeDocument/2006/relationships/image" Target="../media/image47.jpeg"/><Relationship Id="rId66" Type="http://schemas.openxmlformats.org/officeDocument/2006/relationships/image" Target="../media/image52.png"/><Relationship Id="rId5" Type="http://schemas.openxmlformats.org/officeDocument/2006/relationships/hyperlink" Target="http://www.pulseguard.co.uk/pumps/pump-pulsation-dampers.php" TargetMode="External"/><Relationship Id="rId15" Type="http://schemas.openxmlformats.org/officeDocument/2006/relationships/hyperlink" Target="http://www.pulseguard.co.uk/pumps/pump-animations/Dampener-match-Hose-pump.gif" TargetMode="External"/><Relationship Id="rId23" Type="http://schemas.openxmlformats.org/officeDocument/2006/relationships/hyperlink" Target="http://www.pulseguard.co.uk/pumps/pump-animations/Dampner-matches-intensifier-pump.gif" TargetMode="External"/><Relationship Id="rId28" Type="http://schemas.openxmlformats.org/officeDocument/2006/relationships/image" Target="../media/image32.jpeg"/><Relationship Id="rId36" Type="http://schemas.openxmlformats.org/officeDocument/2006/relationships/image" Target="../media/image36.jpeg"/><Relationship Id="rId49" Type="http://schemas.openxmlformats.org/officeDocument/2006/relationships/hyperlink" Target="http://www.pulseguard.co.uk/pumps/pump-animations/lobe_burst_disk_sog.gif" TargetMode="External"/><Relationship Id="rId57" Type="http://schemas.openxmlformats.org/officeDocument/2006/relationships/hyperlink" Target="http://www.pulseguard.co.uk/images/pump-animations/1-litre-minute-duplex.gif" TargetMode="External"/><Relationship Id="rId61" Type="http://schemas.openxmlformats.org/officeDocument/2006/relationships/image" Target="../media/image49.png"/><Relationship Id="rId10" Type="http://schemas.openxmlformats.org/officeDocument/2006/relationships/image" Target="../media/image23.jpeg"/><Relationship Id="rId19" Type="http://schemas.openxmlformats.org/officeDocument/2006/relationships/hyperlink" Target="http://www.pulseguard.co.uk/pumps/pump-animations/Internal-gear-pump-Anim.gif" TargetMode="External"/><Relationship Id="rId31" Type="http://schemas.openxmlformats.org/officeDocument/2006/relationships/hyperlink" Target="http://www.pulseguard.co.uk/pumps/pump-animations/spray_packplngr_without_with-phr.gif" TargetMode="External"/><Relationship Id="rId44" Type="http://schemas.openxmlformats.org/officeDocument/2006/relationships/image" Target="../media/image40.jpeg"/><Relationship Id="rId52" Type="http://schemas.openxmlformats.org/officeDocument/2006/relationships/image" Target="../media/image44.jpeg"/><Relationship Id="rId60" Type="http://schemas.openxmlformats.org/officeDocument/2006/relationships/image" Target="../media/image48.jpeg"/><Relationship Id="rId65" Type="http://schemas.openxmlformats.org/officeDocument/2006/relationships/hyperlink" Target="http://www.pulseguard.co.uk/contact-pulse-guard.php" TargetMode="External"/><Relationship Id="rId4" Type="http://schemas.openxmlformats.org/officeDocument/2006/relationships/image" Target="../media/image19.png"/><Relationship Id="rId9" Type="http://schemas.openxmlformats.org/officeDocument/2006/relationships/hyperlink" Target="http://www.pulseguard.co.uk/pumps/pump-animations/Damper-matches-centrifugal-pump.gif" TargetMode="External"/><Relationship Id="rId14" Type="http://schemas.openxmlformats.org/officeDocument/2006/relationships/image" Target="../media/image25.jpeg"/><Relationship Id="rId22" Type="http://schemas.openxmlformats.org/officeDocument/2006/relationships/image" Target="../media/image29.jpeg"/><Relationship Id="rId27" Type="http://schemas.openxmlformats.org/officeDocument/2006/relationships/hyperlink" Target="http://www.pulseguard.co.uk/pumps/pump-animations/CAM-DOSING-metering.gif" TargetMode="External"/><Relationship Id="rId30" Type="http://schemas.openxmlformats.org/officeDocument/2006/relationships/image" Target="../media/image33.jpeg"/><Relationship Id="rId35" Type="http://schemas.openxmlformats.org/officeDocument/2006/relationships/hyperlink" Target="http://www.pulseguard.co.uk/pumps/pump-animations/cori_diamet_with_without_sog.gif" TargetMode="External"/><Relationship Id="rId43" Type="http://schemas.openxmlformats.org/officeDocument/2006/relationships/hyperlink" Target="http://www.pulseguard.co.uk/pumps/pump-animations/lewa-mono-block_100pxh.gif" TargetMode="External"/><Relationship Id="rId48" Type="http://schemas.openxmlformats.org/officeDocument/2006/relationships/image" Target="../media/image42.jpeg"/><Relationship Id="rId56" Type="http://schemas.openxmlformats.org/officeDocument/2006/relationships/image" Target="../media/image46.jpeg"/><Relationship Id="rId64" Type="http://schemas.openxmlformats.org/officeDocument/2006/relationships/image" Target="../media/image51.png"/><Relationship Id="rId69" Type="http://schemas.openxmlformats.org/officeDocument/2006/relationships/image" Target="../media/image54.gif"/><Relationship Id="rId8" Type="http://schemas.openxmlformats.org/officeDocument/2006/relationships/image" Target="../media/image22.png"/><Relationship Id="rId51" Type="http://schemas.openxmlformats.org/officeDocument/2006/relationships/hyperlink" Target="http://www.pulseguard.co.uk/pumps/pump-animations/flex-vane-pump.gif" TargetMode="External"/><Relationship Id="rId3" Type="http://schemas.openxmlformats.org/officeDocument/2006/relationships/image" Target="../media/image18.gif"/><Relationship Id="rId12" Type="http://schemas.openxmlformats.org/officeDocument/2006/relationships/image" Target="../media/image24.jpeg"/><Relationship Id="rId17" Type="http://schemas.openxmlformats.org/officeDocument/2006/relationships/hyperlink" Target="http://www.pulseguard.co.uk/pumps/pump-animations/Damper-WagRJ-matches-gear-pump.gif" TargetMode="External"/><Relationship Id="rId25" Type="http://schemas.openxmlformats.org/officeDocument/2006/relationships/hyperlink" Target="http://www.pulseguard.co.uk/pumps/pump-animations/triplex_pipeshake_rv_wag_bobbin.gif" TargetMode="External"/><Relationship Id="rId33" Type="http://schemas.openxmlformats.org/officeDocument/2006/relationships/hyperlink" Target="http://www.pulseguard.co.uk/pumps/pump-animations/Dampener-Match-Metering-Pump.gif" TargetMode="External"/><Relationship Id="rId38" Type="http://schemas.openxmlformats.org/officeDocument/2006/relationships/image" Target="../media/image37.jpeg"/><Relationship Id="rId46" Type="http://schemas.openxmlformats.org/officeDocument/2006/relationships/image" Target="../media/image41.jpeg"/><Relationship Id="rId59" Type="http://schemas.openxmlformats.org/officeDocument/2006/relationships/hyperlink" Target="http://www.pulseguard.co.uk/images/pump-animations/1-litre-minute-triplex.gif" TargetMode="External"/><Relationship Id="rId67" Type="http://schemas.openxmlformats.org/officeDocument/2006/relationships/hyperlink" Target="http://www.pulseguard.co.uk/index.php" TargetMode="External"/><Relationship Id="rId20" Type="http://schemas.openxmlformats.org/officeDocument/2006/relationships/image" Target="../media/image28.jpeg"/><Relationship Id="rId41" Type="http://schemas.openxmlformats.org/officeDocument/2006/relationships/hyperlink" Target="http://www.pulseguard.co.uk/pumps/pump-animations/dosapro3hd.gif" TargetMode="External"/><Relationship Id="rId54" Type="http://schemas.openxmlformats.org/officeDocument/2006/relationships/image" Target="../media/image45.jpeg"/><Relationship Id="rId62" Type="http://schemas.openxmlformats.org/officeDocument/2006/relationships/image" Target="../media/image50.png"/><Relationship Id="rId70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em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8519" r="4167" b="10001"/>
          <a:stretch>
            <a:fillRect/>
          </a:stretch>
        </p:blipFill>
        <p:spPr bwMode="auto">
          <a:xfrm>
            <a:off x="3460750" y="671513"/>
            <a:ext cx="56832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4074" b="12962"/>
          <a:stretch>
            <a:fillRect/>
          </a:stretch>
        </p:blipFill>
        <p:spPr bwMode="auto">
          <a:xfrm>
            <a:off x="34925" y="3200400"/>
            <a:ext cx="5943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7" t="10629" r="7556" b="10715"/>
          <a:stretch>
            <a:fillRect/>
          </a:stretch>
        </p:blipFill>
        <p:spPr bwMode="auto">
          <a:xfrm>
            <a:off x="31750" y="990600"/>
            <a:ext cx="3429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5981700" y="3733800"/>
            <a:ext cx="3086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800" dirty="0"/>
              <a:t>   </a:t>
            </a:r>
            <a:r>
              <a:rPr lang="en-CA" altLang="en-US" b="1" dirty="0">
                <a:solidFill>
                  <a:schemeClr val="accent2"/>
                </a:solidFill>
                <a:latin typeface="Arial Black" pitchFamily="34" charset="0"/>
              </a:rPr>
              <a:t>2016 Launch </a:t>
            </a:r>
          </a:p>
        </p:txBody>
      </p:sp>
    </p:spTree>
    <p:extLst>
      <p:ext uri="{BB962C8B-B14F-4D97-AF65-F5344CB8AC3E}">
        <p14:creationId xmlns:p14="http://schemas.microsoft.com/office/powerpoint/2010/main" val="359763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3" t="15625" r="33594" b="16667"/>
          <a:stretch>
            <a:fillRect/>
          </a:stretch>
        </p:blipFill>
        <p:spPr bwMode="auto">
          <a:xfrm>
            <a:off x="304800" y="1058863"/>
            <a:ext cx="2971800" cy="551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609600" y="4978400"/>
            <a:ext cx="44608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nl-N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1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20713" y="2006600"/>
            <a:ext cx="44608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nl-N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2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525713" y="2235200"/>
            <a:ext cx="44608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nl-N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3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" name="PIJL-LINKS 7"/>
          <p:cNvSpPr/>
          <p:nvPr/>
        </p:nvSpPr>
        <p:spPr bwMode="auto">
          <a:xfrm>
            <a:off x="2209800" y="3276600"/>
            <a:ext cx="977900" cy="484188"/>
          </a:xfrm>
          <a:prstGeom prst="lef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IJL-LINKS 8"/>
          <p:cNvSpPr/>
          <p:nvPr/>
        </p:nvSpPr>
        <p:spPr bwMode="auto">
          <a:xfrm>
            <a:off x="1143000" y="3581400"/>
            <a:ext cx="977900" cy="484188"/>
          </a:xfrm>
          <a:prstGeom prst="leftArrow">
            <a:avLst/>
          </a:prstGeom>
          <a:solidFill>
            <a:srgbClr val="FF0000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Gebogen PIJL-OMHOOG 9"/>
          <p:cNvSpPr/>
          <p:nvPr/>
        </p:nvSpPr>
        <p:spPr bwMode="auto">
          <a:xfrm rot="10800000">
            <a:off x="609600" y="3962400"/>
            <a:ext cx="304800" cy="609600"/>
          </a:xfrm>
          <a:prstGeom prst="bentUp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Gebogen PIJL-OMHOOG 10"/>
          <p:cNvSpPr/>
          <p:nvPr/>
        </p:nvSpPr>
        <p:spPr bwMode="auto">
          <a:xfrm flipH="1">
            <a:off x="609600" y="3200400"/>
            <a:ext cx="304800" cy="533400"/>
          </a:xfrm>
          <a:prstGeom prst="bentUp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Gebogen PIJL-OMHOOG 11"/>
          <p:cNvSpPr/>
          <p:nvPr/>
        </p:nvSpPr>
        <p:spPr bwMode="auto">
          <a:xfrm rot="5400000" flipH="1">
            <a:off x="912813" y="1352550"/>
            <a:ext cx="460375" cy="733425"/>
          </a:xfrm>
          <a:prstGeom prst="bentUp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Rechte verbindingslijn 13"/>
          <p:cNvCxnSpPr>
            <a:cxnSpLocks noChangeShapeType="1"/>
          </p:cNvCxnSpPr>
          <p:nvPr/>
        </p:nvCxnSpPr>
        <p:spPr bwMode="auto">
          <a:xfrm rot="16200000" flipH="1">
            <a:off x="819150" y="1989138"/>
            <a:ext cx="301625" cy="17145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Rechte verbindingslijn 16"/>
          <p:cNvCxnSpPr>
            <a:cxnSpLocks noChangeShapeType="1"/>
          </p:cNvCxnSpPr>
          <p:nvPr/>
        </p:nvCxnSpPr>
        <p:spPr bwMode="auto">
          <a:xfrm rot="10800000" flipV="1">
            <a:off x="547688" y="1946275"/>
            <a:ext cx="228600" cy="2286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Gebogen PIJL-OMHOOG 22"/>
          <p:cNvSpPr/>
          <p:nvPr/>
        </p:nvSpPr>
        <p:spPr bwMode="auto">
          <a:xfrm rot="10800000" flipH="1">
            <a:off x="2362200" y="1690688"/>
            <a:ext cx="381000" cy="519112"/>
          </a:xfrm>
          <a:prstGeom prst="bentUp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Kubus 23"/>
          <p:cNvSpPr/>
          <p:nvPr/>
        </p:nvSpPr>
        <p:spPr bwMode="auto">
          <a:xfrm>
            <a:off x="1673225" y="1462088"/>
            <a:ext cx="228600" cy="228600"/>
          </a:xfrm>
          <a:prstGeom prst="cub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PIJL-OMHOOG 24"/>
          <p:cNvSpPr/>
          <p:nvPr/>
        </p:nvSpPr>
        <p:spPr bwMode="auto">
          <a:xfrm>
            <a:off x="1981200" y="1143000"/>
            <a:ext cx="381000" cy="304800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20" name="Rectangle 3"/>
          <p:cNvSpPr>
            <a:spLocks noChangeArrowheads="1"/>
          </p:cNvSpPr>
          <p:nvPr/>
        </p:nvSpPr>
        <p:spPr bwMode="auto">
          <a:xfrm>
            <a:off x="3886200" y="871538"/>
            <a:ext cx="49530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dirty="0" smtClean="0">
                <a:solidFill>
                  <a:srgbClr val="16165D"/>
                </a:solidFill>
                <a:latin typeface="+mn-lt"/>
                <a:cs typeface="Times New Roman" panose="02020603050405020304" pitchFamily="18" charset="0"/>
              </a:rPr>
              <a:t>      Discharge Stroke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en-US" altLang="en-US" sz="2800" dirty="0" smtClean="0">
              <a:solidFill>
                <a:srgbClr val="16165D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16165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solidFill>
                  <a:srgbClr val="16165D"/>
                </a:solidFill>
                <a:latin typeface="+mn-lt"/>
                <a:cs typeface="Times New Roman" panose="02020603050405020304" pitchFamily="18" charset="0"/>
              </a:rPr>
              <a:t>out going fluid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16165D"/>
                </a:solidFill>
                <a:latin typeface="+mn-lt"/>
                <a:cs typeface="Times New Roman" panose="02020603050405020304" pitchFamily="18" charset="0"/>
              </a:rPr>
              <a:t>	incoming fluid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16165D"/>
                </a:solidFill>
                <a:latin typeface="+mn-lt"/>
                <a:cs typeface="Times New Roman" panose="02020603050405020304" pitchFamily="18" charset="0"/>
              </a:rPr>
              <a:t>	compressed air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16165D"/>
                </a:solidFill>
                <a:latin typeface="+mn-lt"/>
                <a:cs typeface="Times New Roman" panose="02020603050405020304" pitchFamily="18" charset="0"/>
              </a:rPr>
              <a:t>	vented air</a:t>
            </a:r>
            <a:endParaRPr lang="en-US" altLang="en-US" sz="2400" dirty="0" smtClean="0">
              <a:solidFill>
                <a:srgbClr val="16165D"/>
              </a:solidFill>
              <a:latin typeface="+mn-lt"/>
            </a:endParaRPr>
          </a:p>
        </p:txBody>
      </p:sp>
      <p:sp>
        <p:nvSpPr>
          <p:cNvPr id="28" name="Rechthoek 27"/>
          <p:cNvSpPr/>
          <p:nvPr/>
        </p:nvSpPr>
        <p:spPr bwMode="auto">
          <a:xfrm>
            <a:off x="4191000" y="1752600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hthoek 28"/>
          <p:cNvSpPr/>
          <p:nvPr/>
        </p:nvSpPr>
        <p:spPr bwMode="auto">
          <a:xfrm>
            <a:off x="4572000" y="2209800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hthoek 29"/>
          <p:cNvSpPr/>
          <p:nvPr/>
        </p:nvSpPr>
        <p:spPr bwMode="auto">
          <a:xfrm>
            <a:off x="4572000" y="2590800"/>
            <a:ext cx="228600" cy="228600"/>
          </a:xfrm>
          <a:prstGeom prst="rect">
            <a:avLst/>
          </a:prstGeom>
          <a:solidFill>
            <a:srgbClr val="00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hthoek 30"/>
          <p:cNvSpPr/>
          <p:nvPr/>
        </p:nvSpPr>
        <p:spPr bwMode="auto">
          <a:xfrm>
            <a:off x="4572000" y="2971800"/>
            <a:ext cx="228600" cy="228600"/>
          </a:xfrm>
          <a:prstGeom prst="rect">
            <a:avLst/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hthoek 31"/>
          <p:cNvSpPr/>
          <p:nvPr/>
        </p:nvSpPr>
        <p:spPr bwMode="auto">
          <a:xfrm>
            <a:off x="4572000" y="3352800"/>
            <a:ext cx="228600" cy="228600"/>
          </a:xfrm>
          <a:prstGeom prst="rect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3733800" y="4191000"/>
            <a:ext cx="51054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nl-NL" sz="2000" dirty="0">
                <a:solidFill>
                  <a:srgbClr val="161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MAX PRESSURE IS 7 BARS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nl-NL" sz="2000" dirty="0">
                <a:solidFill>
                  <a:srgbClr val="161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MINIMUM PUMP FLUID </a:t>
            </a:r>
            <a:br>
              <a:rPr lang="nl-NL" sz="2000" dirty="0">
                <a:solidFill>
                  <a:srgbClr val="161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nl-NL" sz="2000" dirty="0">
                <a:solidFill>
                  <a:srgbClr val="161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PERFORMANCE IS 10% FROM MAX</a:t>
            </a:r>
            <a:br>
              <a:rPr lang="nl-NL" sz="2000" dirty="0">
                <a:solidFill>
                  <a:srgbClr val="161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nl-NL" sz="2000" dirty="0">
                <a:solidFill>
                  <a:srgbClr val="161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TO AVOID STALLING</a:t>
            </a:r>
            <a:endParaRPr lang="en-US" sz="2000" dirty="0">
              <a:solidFill>
                <a:srgbClr val="1616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5" name="Rechthoek 34"/>
          <p:cNvSpPr/>
          <p:nvPr/>
        </p:nvSpPr>
        <p:spPr>
          <a:xfrm>
            <a:off x="3657600" y="323850"/>
            <a:ext cx="4191000" cy="2857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nl-NL" altLang="ja-JP" sz="1400" b="1" kern="0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50" charset="-128"/>
              </a:rPr>
              <a:t>Principle of Operation</a:t>
            </a:r>
            <a:endParaRPr lang="en-US" altLang="ja-JP" sz="1400" b="1" kern="0" dirty="0">
              <a:solidFill>
                <a:schemeClr val="bg2">
                  <a:lumMod val="50000"/>
                </a:schemeClr>
              </a:solidFill>
              <a:latin typeface="+mn-lt"/>
              <a:ea typeface="ＭＳ Ｐゴシック" pitchFamily="50" charset="-128"/>
            </a:endParaRPr>
          </a:p>
        </p:txBody>
      </p:sp>
      <p:pic>
        <p:nvPicPr>
          <p:cNvPr id="215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43600"/>
            <a:ext cx="204470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34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3" t="15625" r="33594" b="16667"/>
          <a:stretch>
            <a:fillRect/>
          </a:stretch>
        </p:blipFill>
        <p:spPr bwMode="auto">
          <a:xfrm>
            <a:off x="228600" y="1219200"/>
            <a:ext cx="2971800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2438400" y="4826000"/>
            <a:ext cx="44608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nl-N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4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" name="PIJL-LINKS 7"/>
          <p:cNvSpPr/>
          <p:nvPr/>
        </p:nvSpPr>
        <p:spPr bwMode="auto">
          <a:xfrm>
            <a:off x="2209800" y="3276600"/>
            <a:ext cx="977900" cy="484188"/>
          </a:xfrm>
          <a:prstGeom prst="lef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IJL-LINKS 8"/>
          <p:cNvSpPr/>
          <p:nvPr/>
        </p:nvSpPr>
        <p:spPr bwMode="auto">
          <a:xfrm>
            <a:off x="1066800" y="3554413"/>
            <a:ext cx="977900" cy="484187"/>
          </a:xfrm>
          <a:prstGeom prst="leftArrow">
            <a:avLst/>
          </a:prstGeom>
          <a:solidFill>
            <a:srgbClr val="FF0000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Gebogen PIJL-OMHOOG 11"/>
          <p:cNvSpPr/>
          <p:nvPr/>
        </p:nvSpPr>
        <p:spPr bwMode="auto">
          <a:xfrm rot="5400000" flipH="1">
            <a:off x="1789112" y="5678488"/>
            <a:ext cx="307975" cy="533400"/>
          </a:xfrm>
          <a:prstGeom prst="bentUp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5" name="Rectangle 3"/>
          <p:cNvSpPr>
            <a:spLocks noChangeArrowheads="1"/>
          </p:cNvSpPr>
          <p:nvPr/>
        </p:nvSpPr>
        <p:spPr bwMode="auto">
          <a:xfrm>
            <a:off x="3886200" y="795338"/>
            <a:ext cx="49530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dirty="0" smtClean="0">
                <a:solidFill>
                  <a:srgbClr val="16165D"/>
                </a:solidFill>
                <a:latin typeface="+mn-lt"/>
                <a:cs typeface="Times New Roman" panose="02020603050405020304" pitchFamily="18" charset="0"/>
              </a:rPr>
              <a:t>     Suction Stroke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en-US" altLang="en-US" sz="2800" dirty="0" smtClean="0">
              <a:solidFill>
                <a:srgbClr val="16165D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16165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solidFill>
                  <a:srgbClr val="16165D"/>
                </a:solidFill>
                <a:latin typeface="+mn-lt"/>
                <a:cs typeface="Times New Roman" panose="02020603050405020304" pitchFamily="18" charset="0"/>
              </a:rPr>
              <a:t>out going fluid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16165D"/>
                </a:solidFill>
                <a:latin typeface="+mn-lt"/>
                <a:cs typeface="Times New Roman" panose="02020603050405020304" pitchFamily="18" charset="0"/>
              </a:rPr>
              <a:t>	incoming fluid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16165D"/>
                </a:solidFill>
                <a:latin typeface="+mn-lt"/>
                <a:cs typeface="Times New Roman" panose="02020603050405020304" pitchFamily="18" charset="0"/>
              </a:rPr>
              <a:t>	compressed air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16165D"/>
                </a:solidFill>
                <a:latin typeface="+mn-lt"/>
                <a:cs typeface="Times New Roman" panose="02020603050405020304" pitchFamily="18" charset="0"/>
              </a:rPr>
              <a:t>	vented air</a:t>
            </a:r>
            <a:endParaRPr lang="en-US" altLang="en-US" sz="2400" dirty="0" smtClean="0">
              <a:solidFill>
                <a:srgbClr val="16165D"/>
              </a:solidFill>
              <a:latin typeface="+mn-lt"/>
            </a:endParaRPr>
          </a:p>
        </p:txBody>
      </p:sp>
      <p:sp>
        <p:nvSpPr>
          <p:cNvPr id="28" name="Rechthoek 27"/>
          <p:cNvSpPr/>
          <p:nvPr/>
        </p:nvSpPr>
        <p:spPr bwMode="auto">
          <a:xfrm>
            <a:off x="4191000" y="1752600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hthoek 28"/>
          <p:cNvSpPr/>
          <p:nvPr/>
        </p:nvSpPr>
        <p:spPr bwMode="auto">
          <a:xfrm>
            <a:off x="4495800" y="2157413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hthoek 29"/>
          <p:cNvSpPr/>
          <p:nvPr/>
        </p:nvSpPr>
        <p:spPr bwMode="auto">
          <a:xfrm>
            <a:off x="4495800" y="2538413"/>
            <a:ext cx="228600" cy="228600"/>
          </a:xfrm>
          <a:prstGeom prst="rect">
            <a:avLst/>
          </a:prstGeom>
          <a:solidFill>
            <a:srgbClr val="00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hthoek 30"/>
          <p:cNvSpPr/>
          <p:nvPr/>
        </p:nvSpPr>
        <p:spPr bwMode="auto">
          <a:xfrm>
            <a:off x="4495800" y="2919413"/>
            <a:ext cx="228600" cy="228600"/>
          </a:xfrm>
          <a:prstGeom prst="rect">
            <a:avLst/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hthoek 31"/>
          <p:cNvSpPr/>
          <p:nvPr/>
        </p:nvSpPr>
        <p:spPr bwMode="auto">
          <a:xfrm>
            <a:off x="4495800" y="3300413"/>
            <a:ext cx="228600" cy="228600"/>
          </a:xfrm>
          <a:prstGeom prst="rect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PIJL-OMHOOG 25"/>
          <p:cNvSpPr/>
          <p:nvPr/>
        </p:nvSpPr>
        <p:spPr bwMode="auto">
          <a:xfrm>
            <a:off x="2514600" y="3822700"/>
            <a:ext cx="304800" cy="977900"/>
          </a:xfrm>
          <a:prstGeom prst="up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3657600" y="323850"/>
            <a:ext cx="4191000" cy="2857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nl-NL" altLang="ja-JP" sz="1400" b="1" kern="0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ＭＳ Ｐゴシック" pitchFamily="50" charset="-128"/>
              </a:rPr>
              <a:t>Principle of Operation</a:t>
            </a:r>
            <a:endParaRPr lang="en-US" altLang="ja-JP" sz="1400" b="1" kern="0" dirty="0">
              <a:solidFill>
                <a:schemeClr val="bg2">
                  <a:lumMod val="50000"/>
                </a:schemeClr>
              </a:solidFill>
              <a:latin typeface="Verdana" pitchFamily="34" charset="0"/>
              <a:ea typeface="ＭＳ Ｐゴシック" pitchFamily="50" charset="-128"/>
            </a:endParaRPr>
          </a:p>
        </p:txBody>
      </p:sp>
      <p:pic>
        <p:nvPicPr>
          <p:cNvPr id="225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43600"/>
            <a:ext cx="204470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09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5" t="34375" r="31250" b="13542"/>
          <a:stretch>
            <a:fillRect/>
          </a:stretch>
        </p:blipFill>
        <p:spPr bwMode="auto">
          <a:xfrm>
            <a:off x="2895600" y="1752600"/>
            <a:ext cx="29448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3" t="15625" r="33594" b="16667"/>
          <a:stretch>
            <a:fillRect/>
          </a:stretch>
        </p:blipFill>
        <p:spPr bwMode="auto">
          <a:xfrm>
            <a:off x="2895600" y="1752600"/>
            <a:ext cx="28305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JL-LINKS 6"/>
          <p:cNvSpPr/>
          <p:nvPr/>
        </p:nvSpPr>
        <p:spPr bwMode="auto">
          <a:xfrm>
            <a:off x="3733800" y="3724275"/>
            <a:ext cx="903288" cy="461963"/>
          </a:xfrm>
          <a:prstGeom prst="leftArrow">
            <a:avLst/>
          </a:prstGeom>
          <a:solidFill>
            <a:srgbClr val="FF0000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IJL-LINKS 7"/>
          <p:cNvSpPr/>
          <p:nvPr/>
        </p:nvSpPr>
        <p:spPr bwMode="auto">
          <a:xfrm rot="10800000">
            <a:off x="4030663" y="3773488"/>
            <a:ext cx="903287" cy="461962"/>
          </a:xfrm>
          <a:prstGeom prst="leftArrow">
            <a:avLst/>
          </a:prstGeom>
          <a:solidFill>
            <a:srgbClr val="FF0000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3657600" y="323850"/>
            <a:ext cx="4191000" cy="2857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nl-NL" altLang="ja-JP" sz="1400" b="1" kern="0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ＭＳ Ｐゴシック" pitchFamily="50" charset="-128"/>
              </a:rPr>
              <a:t>Principle of Operation</a:t>
            </a:r>
            <a:endParaRPr lang="en-US" altLang="ja-JP" sz="1400" b="1" kern="0" dirty="0">
              <a:solidFill>
                <a:schemeClr val="bg2">
                  <a:lumMod val="50000"/>
                </a:schemeClr>
              </a:solidFill>
              <a:latin typeface="Verdana" pitchFamily="34" charset="0"/>
              <a:ea typeface="ＭＳ Ｐゴシック" pitchFamily="50" charset="-128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76200" y="2890838"/>
            <a:ext cx="2298700" cy="1452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2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Filling right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lang="en-US" sz="2600" b="1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26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</a:rPr>
              <a:t>Emptying left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376988" y="2890838"/>
            <a:ext cx="2538412" cy="1452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sz="26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</a:rPr>
              <a:t>Filling left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lang="en-US" sz="26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sz="2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Emptying right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58750" y="261938"/>
            <a:ext cx="889635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800" b="1" dirty="0" smtClean="0">
                <a:solidFill>
                  <a:srgbClr val="16165D"/>
                </a:solidFill>
                <a:latin typeface="+mn-lt"/>
                <a:cs typeface="Times New Roman" panose="02020603050405020304" pitchFamily="18" charset="0"/>
              </a:rPr>
              <a:t>The Shifting moment !</a:t>
            </a:r>
          </a:p>
        </p:txBody>
      </p:sp>
      <p:pic>
        <p:nvPicPr>
          <p:cNvPr id="235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43600"/>
            <a:ext cx="204470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76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12" grpId="0" animBg="1"/>
      <p:bldP spid="12" grpId="1" animBg="1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4800" b="1" kern="1200" dirty="0"/>
              <a:t>FTI </a:t>
            </a:r>
            <a:r>
              <a:rPr lang="en-US" altLang="en-US" sz="4800" b="1" kern="1200" dirty="0" smtClean="0"/>
              <a:t>pump </a:t>
            </a:r>
            <a:r>
              <a:rPr lang="en-US" altLang="en-US" b="1" kern="1200" dirty="0" smtClean="0"/>
              <a:t>- how it works</a:t>
            </a:r>
            <a:endParaRPr lang="en-US" altLang="en-US" b="1" kern="1200" dirty="0"/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5472113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400"/>
            <a:ext cx="20034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7" t="10629" r="7556" b="10715"/>
          <a:stretch>
            <a:fillRect/>
          </a:stretch>
        </p:blipFill>
        <p:spPr bwMode="auto">
          <a:xfrm>
            <a:off x="6629400" y="1635125"/>
            <a:ext cx="21336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18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4800" b="1" smtClean="0"/>
              <a:t>Typical Installations</a:t>
            </a:r>
          </a:p>
        </p:txBody>
      </p:sp>
      <p:pic>
        <p:nvPicPr>
          <p:cNvPr id="25603" name="Picture 4" descr="~AUT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1" t="73410" r="31729" b="5637"/>
          <a:stretch>
            <a:fillRect/>
          </a:stretch>
        </p:blipFill>
        <p:spPr bwMode="auto">
          <a:xfrm>
            <a:off x="3779838" y="1752600"/>
            <a:ext cx="1733550" cy="18272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4" name="Picture 5" descr="~AUT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0" t="51563" r="32104" b="27483"/>
          <a:stretch>
            <a:fillRect/>
          </a:stretch>
        </p:blipFill>
        <p:spPr bwMode="auto">
          <a:xfrm>
            <a:off x="3733800" y="4267200"/>
            <a:ext cx="1747838" cy="18272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Picture 6" descr="~AUT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9" t="29716" r="32631" b="49312"/>
          <a:stretch>
            <a:fillRect/>
          </a:stretch>
        </p:blipFill>
        <p:spPr bwMode="auto">
          <a:xfrm>
            <a:off x="874713" y="1752600"/>
            <a:ext cx="1752600" cy="1828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6" name="Picture 8" descr="~AUT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1" t="73410" r="3760" b="5637"/>
          <a:stretch>
            <a:fillRect/>
          </a:stretch>
        </p:blipFill>
        <p:spPr bwMode="auto">
          <a:xfrm>
            <a:off x="874713" y="4305300"/>
            <a:ext cx="1752600" cy="18272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7" name="Picture 9" descr="~AUT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1" t="51563" r="3760" b="27483"/>
          <a:stretch>
            <a:fillRect/>
          </a:stretch>
        </p:blipFill>
        <p:spPr bwMode="auto">
          <a:xfrm>
            <a:off x="6589713" y="4343400"/>
            <a:ext cx="1752600" cy="18272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8" name="Picture 10" descr="~AUT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1" t="29716" r="3760" b="49312"/>
          <a:stretch>
            <a:fillRect/>
          </a:stretch>
        </p:blipFill>
        <p:spPr bwMode="auto">
          <a:xfrm>
            <a:off x="6665913" y="1752600"/>
            <a:ext cx="1752600" cy="1828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9" name="Text Box 11"/>
          <p:cNvSpPr txBox="1">
            <a:spLocks noChangeArrowheads="1"/>
          </p:cNvSpPr>
          <p:nvPr/>
        </p:nvSpPr>
        <p:spPr bwMode="auto">
          <a:xfrm rot="19800000">
            <a:off x="1219200" y="5867400"/>
            <a:ext cx="229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ATEX Approved</a:t>
            </a:r>
          </a:p>
        </p:txBody>
      </p:sp>
      <p:sp>
        <p:nvSpPr>
          <p:cNvPr id="25610" name="Rectangle 13"/>
          <p:cNvSpPr>
            <a:spLocks noChangeArrowheads="1"/>
          </p:cNvSpPr>
          <p:nvPr/>
        </p:nvSpPr>
        <p:spPr bwMode="auto">
          <a:xfrm>
            <a:off x="3143250" y="2357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11" name="Rectangle 15"/>
          <p:cNvSpPr>
            <a:spLocks noChangeArrowheads="1"/>
          </p:cNvSpPr>
          <p:nvPr/>
        </p:nvSpPr>
        <p:spPr bwMode="auto">
          <a:xfrm>
            <a:off x="4248150" y="315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56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43600"/>
            <a:ext cx="204470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9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0"/>
          <p:cNvSpPr txBox="1">
            <a:spLocks noChangeArrowheads="1"/>
          </p:cNvSpPr>
          <p:nvPr/>
        </p:nvSpPr>
        <p:spPr bwMode="auto">
          <a:xfrm>
            <a:off x="1905000" y="192088"/>
            <a:ext cx="7772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Why </a:t>
            </a:r>
            <a:r>
              <a:rPr lang="en-US" sz="3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Choose a FTI Pump?  </a:t>
            </a:r>
          </a:p>
        </p:txBody>
      </p:sp>
      <p:sp>
        <p:nvSpPr>
          <p:cNvPr id="33795" name="Text Box 11"/>
          <p:cNvSpPr txBox="1">
            <a:spLocks noChangeArrowheads="1"/>
          </p:cNvSpPr>
          <p:nvPr/>
        </p:nvSpPr>
        <p:spPr bwMode="auto">
          <a:xfrm>
            <a:off x="1066800" y="381000"/>
            <a:ext cx="716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/>
              <a:t>bolted vs. clamp design </a:t>
            </a:r>
          </a:p>
        </p:txBody>
      </p:sp>
      <p:pic>
        <p:nvPicPr>
          <p:cNvPr id="33796" name="Content Placeholder 16"/>
          <p:cNvPicPr>
            <a:picLocks noGrp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9" t="1997" r="9776"/>
          <a:stretch>
            <a:fillRect/>
          </a:stretch>
        </p:blipFill>
        <p:spPr>
          <a:xfrm>
            <a:off x="609600" y="1295400"/>
            <a:ext cx="3200400" cy="4522788"/>
          </a:xfrm>
        </p:spPr>
      </p:pic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943600"/>
            <a:ext cx="204470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1600200"/>
            <a:ext cx="2776537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Grafi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5334000"/>
            <a:ext cx="17160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98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800" b="1" kern="1200" dirty="0">
                <a:solidFill>
                  <a:schemeClr val="tx1"/>
                </a:solidFill>
                <a:ea typeface="+mn-ea"/>
                <a:cs typeface="+mn-cs"/>
              </a:rPr>
              <a:t>Pulsation Dampener </a:t>
            </a:r>
          </a:p>
        </p:txBody>
      </p:sp>
      <p:pic>
        <p:nvPicPr>
          <p:cNvPr id="46083" name="Picture 5" descr="PulseGuard Pulsation Dampers">
            <a:hlinkClick r:id="rId2" tooltip="PulseGuard Pulsation Dampers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63" y="-16456025"/>
            <a:ext cx="13811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6" descr="PulseGuard: Guarding Against Pulsation">
            <a:hlinkClick r:id="rId2" tooltip="PulseGuard: Guarding Against Pulsa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-16181388"/>
            <a:ext cx="34004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7" descr="Pump Pulsation Dampers">
            <a:hlinkClick r:id="rId5" tooltip="Pump Pulsation Dampers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-15038388"/>
            <a:ext cx="762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8" descr="Fluid Flow Control Animation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-13895388"/>
            <a:ext cx="762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9" descr="Pressure Pulsa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-12752388"/>
            <a:ext cx="42862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10" descr="http://www.pulseguard.co.uk/pumps/pump-types/centrifugal-pump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-9323388"/>
            <a:ext cx="78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11" descr="http://www.pulseguard.co.uk/pumps/pump-types/air-operated-double-diaphragm-pump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-9323388"/>
            <a:ext cx="495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12" descr="http://www.pulseguard.co.uk/pumps/pump-types/aodd-pump.jp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-9323388"/>
            <a:ext cx="838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13" descr="http://www.pulseguard.co.uk/pumps/pump-types/hose-peristaltic-pump.jpg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-9323388"/>
            <a:ext cx="762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Picture 14" descr="http://www.pulseguard.co.uk/pumps/pump-types/gear-pump.jpg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713" y="-9323388"/>
            <a:ext cx="1133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3" name="Picture 15" descr="http://www.pulseguard.co.uk/pumps/pump-types/internal-gear-pump.jpg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475" y="-9323388"/>
            <a:ext cx="8096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4" name="Picture 16" descr="http://www.pulseguard.co.uk/pumps/pump-types/vane-pump.jpg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0" y="-9323388"/>
            <a:ext cx="8286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5" name="Picture 17" descr="http://www.pulseguard.co.uk/pumps/pump-types/air-piston-pump.jpg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313" y="-9323388"/>
            <a:ext cx="8096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6" name="Picture 18" descr="http://www.pulseguard.co.uk/pumps/pump-types/multiplex-plunger-power.jpg">
            <a:hlinkClick r:id="rId25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75" y="-9323388"/>
            <a:ext cx="552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7" name="Picture 19" descr="http://www.pulseguard.co.uk/pumps/pump-types/cam-offset-roller-pump.jpg">
            <a:hlinkClick r:id="rId27"/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2688" y="-9323388"/>
            <a:ext cx="9334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8" name="Picture 20" descr="http://www.pulseguard.co.uk/pumps/pump-types/solenoid-dosing-pump.jpg">
            <a:hlinkClick r:id="rId29"/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7863" y="-9323388"/>
            <a:ext cx="9334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9" name="Picture 21" descr="http://www.pulseguard.co.uk/pumps/pump-types/plunger-pump.jpg">
            <a:hlinkClick r:id="rId31"/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3038" y="-9323388"/>
            <a:ext cx="1247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0" name="Picture 22" descr="http://www.pulseguard.co.uk/pumps/pump-types/sealed-diaphragm-head-pump.jpg">
            <a:hlinkClick r:id="rId33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-8180388"/>
            <a:ext cx="17049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1" name="Picture 23" descr="http://www.pulseguard.co.uk/pumps/pump-types/variable-stroke-metering-pump.jpg">
            <a:hlinkClick r:id="rId35"/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50" y="-818038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2" name="Picture 24" descr="http://www.pulseguard.co.uk/pumps/pump-types/variable-stroke-metering-pump-2.jpg">
            <a:hlinkClick r:id="rId37"/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775" y="-8180388"/>
            <a:ext cx="904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3" name="Picture 25" descr="http://www.pulseguard.co.uk/pumps/pump-types/novaplex-pump.jpg">
            <a:hlinkClick r:id="rId39"/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13" y="-8180388"/>
            <a:ext cx="752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4" name="Picture 26" descr="http://www.pulseguard.co.uk/pumps/pump-types/dosapro-api-674-675-pump.jpg">
            <a:hlinkClick r:id="rId41"/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5738" y="-818038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5" name="Picture 27" descr="http://www.pulseguard.co.uk/pumps/pump-types/lewa-multiplex-monoblock-pump.jpg">
            <a:hlinkClick r:id="rId43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1163" y="-818038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6" name="Picture 28" descr="http://www.pulseguard.co.uk/pumps/pump-types/hydro-drive-intensifier-pump.jpg">
            <a:hlinkClick r:id="rId45"/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588" y="-8180388"/>
            <a:ext cx="13239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7" name="Picture 29" descr="http://www.pulseguard.co.uk/pumps/pump-types/progressive-cavity-pc-pump.jpg">
            <a:hlinkClick r:id="rId47"/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7100" y="-8180388"/>
            <a:ext cx="1028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8" name="Picture 30" descr="http://www.pulseguard.co.uk/pumps/pump-types/lobe-rotary-piston-pump.jpg">
            <a:hlinkClick r:id="rId49"/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0" y="-8180388"/>
            <a:ext cx="7334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9" name="Picture 31" descr="http://www.pulseguard.co.uk/pumps/pump-types/flex-vane-pump.jpg">
            <a:hlinkClick r:id="rId51"/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-7037388"/>
            <a:ext cx="1085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0" name="Picture 32" descr="http://www.pulseguard.co.uk/pumps/pump-types/hose-drum-pump.jpg">
            <a:hlinkClick r:id="rId53"/>
          </p:cNvPr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8" y="-7037388"/>
            <a:ext cx="723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1" name="Picture 33" descr="http://www.pulseguard.co.uk/images/pump-animations/1-litre-minute-simplex.jpg">
            <a:hlinkClick r:id="rId55"/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200" y="-7037388"/>
            <a:ext cx="1285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2" name="Picture 34" descr="http://www.pulseguard.co.uk/images/pump-animations/1-litre-minute-duplex.jpg">
            <a:hlinkClick r:id="rId57"/>
          </p:cNvPr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9863" y="-7037388"/>
            <a:ext cx="16954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3" name="Picture 35" descr="http://www.pulseguard.co.uk/images/pump-animations/1-litre-minute-triplex.jpg">
            <a:hlinkClick r:id="rId59"/>
          </p:cNvPr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888" y="-7037388"/>
            <a:ext cx="8477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4" name="Picture 36" descr="Pulsation Dampers Installed Correctly Increase Performance"/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4313" y="-7037388"/>
            <a:ext cx="5486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5" name="Picture 37" descr="Pulsation Damper PDF Files - PulseGuard Online Catalog"/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0" y="-5894388"/>
            <a:ext cx="3524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6" name="Picture 38" descr="Hydrotrole - Flow Chem - Liquid Dynamics - Flow Guard - ShockGuard - PulseGuard">
            <a:hlinkClick r:id="rId63"/>
          </p:cNvPr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438" y="-5894388"/>
            <a:ext cx="6858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7" name="Picture 39" descr="http://www.pulseguard.co.uk/images/layout/contact-pulseguard.png">
            <a:hlinkClick r:id="rId65"/>
          </p:cNvPr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-179388"/>
            <a:ext cx="1247775" cy="18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8" name="Picture 51" descr="PulseGuard">
            <a:hlinkClick r:id="rId67" tooltip="PulseGuard"/>
          </p:cNvPr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8964613"/>
            <a:ext cx="28479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9" name="Picture 58" descr="http://www.pulseguard.co.uk/pumps/pump-animations/turb_aodd_with_without_pig.gif"/>
          <p:cNvPicPr>
            <a:picLocks noChangeAspect="1" noChangeArrowheads="1" noCrop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2057400"/>
            <a:ext cx="7694612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98513" y="4343400"/>
            <a:ext cx="3663950" cy="717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59438" y="2362200"/>
            <a:ext cx="1069975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59438" y="3657600"/>
            <a:ext cx="264795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629400" y="4191000"/>
            <a:ext cx="1863725" cy="869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057400" y="3352800"/>
            <a:ext cx="2405063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895600" y="4114800"/>
            <a:ext cx="1566863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257800" y="2057400"/>
            <a:ext cx="3235325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With Pulsation Dampener </a:t>
            </a:r>
          </a:p>
        </p:txBody>
      </p:sp>
      <p:pic>
        <p:nvPicPr>
          <p:cNvPr id="46127" name="Picture 2"/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43600"/>
            <a:ext cx="204470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23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43600"/>
            <a:ext cx="204470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7" t="10629" r="7556" b="10715"/>
          <a:stretch>
            <a:fillRect/>
          </a:stretch>
        </p:blipFill>
        <p:spPr bwMode="auto">
          <a:xfrm>
            <a:off x="228600" y="228600"/>
            <a:ext cx="27432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2133600" y="2895600"/>
            <a:ext cx="50292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noProof="1">
                <a:solidFill>
                  <a:srgbClr val="000000"/>
                </a:solidFill>
              </a:rPr>
              <a:t>THANK YOU                       FOR YOUR KIND ATTENTION!</a:t>
            </a:r>
            <a:endParaRPr lang="en-GB" altLang="en-US" sz="4800" b="1"/>
          </a:p>
        </p:txBody>
      </p:sp>
      <p:pic>
        <p:nvPicPr>
          <p:cNvPr id="53253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"/>
            <a:ext cx="44767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4992688"/>
            <a:ext cx="204628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3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800" b="1" dirty="0" smtClean="0">
                <a:latin typeface="+mn-lt"/>
              </a:rPr>
              <a:t>What is an AODD 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48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 smtClean="0"/>
              <a:t>A </a:t>
            </a:r>
            <a:r>
              <a:rPr lang="en-US" altLang="en-US" sz="2400" b="1" smtClean="0"/>
              <a:t>diaphragm pump</a:t>
            </a:r>
            <a:r>
              <a:rPr lang="en-US" altLang="en-US" sz="2400" smtClean="0"/>
              <a:t> (also known as a </a:t>
            </a:r>
            <a:r>
              <a:rPr lang="en-US" altLang="en-US" sz="2400" b="1" smtClean="0"/>
              <a:t>membrane pump</a:t>
            </a:r>
            <a:r>
              <a:rPr lang="en-US" altLang="en-US" sz="2400" smtClean="0"/>
              <a:t>, </a:t>
            </a:r>
            <a:r>
              <a:rPr lang="en-US" altLang="en-US" sz="2400" b="1" smtClean="0"/>
              <a:t>air-operated double diaphragm pump</a:t>
            </a:r>
            <a:r>
              <a:rPr lang="en-US" altLang="en-US" sz="2400" smtClean="0"/>
              <a:t> [AODD] or </a:t>
            </a:r>
            <a:r>
              <a:rPr lang="en-US" altLang="en-US" sz="2400" b="1" smtClean="0"/>
              <a:t>pneumatic diaphragm pump</a:t>
            </a:r>
            <a:r>
              <a:rPr lang="en-US" altLang="en-US" sz="2400" smtClean="0"/>
              <a:t>) is a positive displacement pump that uses a combination of the reciprocating action of a rubber, thermoplastic or Teflon® diaphragm and suitable valves either side of the diaphragm (flap valves, or ball valve) to transfer a fluid.</a:t>
            </a:r>
          </a:p>
        </p:txBody>
      </p:sp>
      <p:pic>
        <p:nvPicPr>
          <p:cNvPr id="6148" name="Picture 2" descr="https://encrypted-tbn0.gstatic.com/images?q=tbn:ANd9GcQfdR2HCqfVLaFE4rBCV-gfO6xVkb1S_nzsmu3SyL9ZJE86EuZ7W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7672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http://www.sandpiperpump.com/sites/sandpiperpump.com/files/cut_hd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08"/>
          <a:stretch>
            <a:fillRect/>
          </a:stretch>
        </p:blipFill>
        <p:spPr bwMode="auto">
          <a:xfrm>
            <a:off x="4343400" y="3962400"/>
            <a:ext cx="26670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43600"/>
            <a:ext cx="204470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61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800" b="1" dirty="0" smtClean="0">
                <a:solidFill>
                  <a:schemeClr val="tx1"/>
                </a:solidFill>
                <a:latin typeface="+mn-lt"/>
              </a:rPr>
              <a:t>FTI and FTI-Air (AODD)</a:t>
            </a:r>
          </a:p>
        </p:txBody>
      </p:sp>
      <p:sp>
        <p:nvSpPr>
          <p:cNvPr id="7171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FTI  Mag-Drive Centrifugal  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mtClean="0"/>
              <a:t>run-dry-capability </a:t>
            </a:r>
          </a:p>
          <a:p>
            <a:r>
              <a:rPr lang="en-US" altLang="en-US" smtClean="0"/>
              <a:t>seal-less pump </a:t>
            </a:r>
          </a:p>
          <a:p>
            <a:r>
              <a:rPr lang="en-US" altLang="en-US" smtClean="0"/>
              <a:t>self-priming </a:t>
            </a:r>
          </a:p>
          <a:p>
            <a:r>
              <a:rPr lang="en-US" altLang="en-US" smtClean="0"/>
              <a:t>simple to maintain</a:t>
            </a:r>
          </a:p>
          <a:p>
            <a:r>
              <a:rPr lang="en-US" altLang="en-US" smtClean="0"/>
              <a:t>simple assembly  </a:t>
            </a:r>
          </a:p>
          <a:p>
            <a:r>
              <a:rPr lang="en-US" altLang="en-US" smtClean="0"/>
              <a:t>leak-free</a:t>
            </a:r>
          </a:p>
        </p:txBody>
      </p:sp>
      <p:sp>
        <p:nvSpPr>
          <p:cNvPr id="7173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en-US" smtClean="0"/>
              <a:t>FTI-Air </a:t>
            </a:r>
          </a:p>
        </p:txBody>
      </p:sp>
      <p:sp>
        <p:nvSpPr>
          <p:cNvPr id="7174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en-US" smtClean="0"/>
              <a:t>run-dry-capability </a:t>
            </a:r>
          </a:p>
          <a:p>
            <a:r>
              <a:rPr lang="en-US" altLang="en-US" smtClean="0"/>
              <a:t>no mechanical seals</a:t>
            </a:r>
          </a:p>
          <a:p>
            <a:r>
              <a:rPr lang="en-US" altLang="en-US" smtClean="0"/>
              <a:t>self-priming</a:t>
            </a:r>
          </a:p>
          <a:p>
            <a:r>
              <a:rPr lang="en-US" altLang="en-US" smtClean="0"/>
              <a:t>simple to maintain </a:t>
            </a:r>
          </a:p>
          <a:p>
            <a:r>
              <a:rPr lang="en-US" altLang="en-US" smtClean="0"/>
              <a:t>simple assembly</a:t>
            </a:r>
          </a:p>
          <a:p>
            <a:r>
              <a:rPr lang="en-US" altLang="en-US" smtClean="0"/>
              <a:t>leak-free </a:t>
            </a:r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5335588"/>
            <a:ext cx="2182812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5" descr="DB11 Mod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2050"/>
            <a:ext cx="16764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0" descr="SP11 Mod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029200"/>
            <a:ext cx="17843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Content Placeholder 16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9" t="1997" r="9776"/>
          <a:stretch>
            <a:fillRect/>
          </a:stretch>
        </p:blipFill>
        <p:spPr bwMode="auto">
          <a:xfrm>
            <a:off x="7272338" y="4419600"/>
            <a:ext cx="1643062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55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0"/>
          <p:cNvSpPr txBox="1">
            <a:spLocks noChangeArrowheads="1"/>
          </p:cNvSpPr>
          <p:nvPr/>
        </p:nvSpPr>
        <p:spPr bwMode="auto">
          <a:xfrm>
            <a:off x="0" y="0"/>
            <a:ext cx="89884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/>
              <a:t>Diaphragm pump components &amp; locations</a:t>
            </a:r>
          </a:p>
        </p:txBody>
      </p:sp>
      <p:sp>
        <p:nvSpPr>
          <p:cNvPr id="9219" name="Text Box 11"/>
          <p:cNvSpPr txBox="1">
            <a:spLocks noChangeArrowheads="1"/>
          </p:cNvSpPr>
          <p:nvPr/>
        </p:nvSpPr>
        <p:spPr bwMode="auto">
          <a:xfrm>
            <a:off x="5292725" y="1671638"/>
            <a:ext cx="36576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/>
              <a:t>Air chamber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/>
              <a:t>Air distribution system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/>
              <a:t>Outer diaphragm plate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/>
              <a:t>Inner diaphragm plate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/>
              <a:t>Valve ball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/>
              <a:t>Valve seat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/>
              <a:t>Discharge manifold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/>
              <a:t>Liquid chamber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/>
              <a:t>Diaphragm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/>
              <a:t>Suction manifold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US" altLang="en-US" sz="1400" b="1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US" altLang="en-US" sz="140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5994400"/>
            <a:ext cx="20034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2" descr="C:\Users\Francesco\AppData\Local\Microsoft\Windows\Temporary Internet Files\Content.Outlook\TDZ6M615\2 inch Asm2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1" r="30595"/>
          <a:stretch>
            <a:fillRect/>
          </a:stretch>
        </p:blipFill>
        <p:spPr bwMode="auto">
          <a:xfrm>
            <a:off x="238125" y="1582738"/>
            <a:ext cx="386715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1"/>
          <p:cNvSpPr txBox="1">
            <a:spLocks noChangeArrowheads="1"/>
          </p:cNvSpPr>
          <p:nvPr/>
        </p:nvSpPr>
        <p:spPr bwMode="auto">
          <a:xfrm>
            <a:off x="1295400" y="3363913"/>
            <a:ext cx="249238" cy="3698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1828800" y="3516313"/>
            <a:ext cx="249238" cy="3698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512763" y="4049713"/>
            <a:ext cx="249237" cy="3698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225" name="TextBox 10"/>
          <p:cNvSpPr txBox="1">
            <a:spLocks noChangeArrowheads="1"/>
          </p:cNvSpPr>
          <p:nvPr/>
        </p:nvSpPr>
        <p:spPr bwMode="auto">
          <a:xfrm>
            <a:off x="1352550" y="4038600"/>
            <a:ext cx="247650" cy="3698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226" name="TextBox 11"/>
          <p:cNvSpPr txBox="1">
            <a:spLocks noChangeArrowheads="1"/>
          </p:cNvSpPr>
          <p:nvPr/>
        </p:nvSpPr>
        <p:spPr bwMode="auto">
          <a:xfrm>
            <a:off x="2798763" y="5118100"/>
            <a:ext cx="249237" cy="3683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227" name="TextBox 12"/>
          <p:cNvSpPr txBox="1">
            <a:spLocks noChangeArrowheads="1"/>
          </p:cNvSpPr>
          <p:nvPr/>
        </p:nvSpPr>
        <p:spPr bwMode="auto">
          <a:xfrm>
            <a:off x="1046163" y="5421313"/>
            <a:ext cx="249237" cy="3698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9228" name="TextBox 13"/>
          <p:cNvSpPr txBox="1">
            <a:spLocks noChangeArrowheads="1"/>
          </p:cNvSpPr>
          <p:nvPr/>
        </p:nvSpPr>
        <p:spPr bwMode="auto">
          <a:xfrm>
            <a:off x="4017963" y="2146300"/>
            <a:ext cx="249237" cy="3683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9229" name="TextBox 14"/>
          <p:cNvSpPr txBox="1">
            <a:spLocks noChangeArrowheads="1"/>
          </p:cNvSpPr>
          <p:nvPr/>
        </p:nvSpPr>
        <p:spPr bwMode="auto">
          <a:xfrm>
            <a:off x="3048000" y="3821113"/>
            <a:ext cx="292100" cy="3698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9230" name="TextBox 15"/>
          <p:cNvSpPr txBox="1">
            <a:spLocks noChangeArrowheads="1"/>
          </p:cNvSpPr>
          <p:nvPr/>
        </p:nvSpPr>
        <p:spPr bwMode="auto">
          <a:xfrm>
            <a:off x="2493963" y="4265613"/>
            <a:ext cx="249237" cy="3698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9231" name="TextBox 16"/>
          <p:cNvSpPr txBox="1">
            <a:spLocks noChangeArrowheads="1"/>
          </p:cNvSpPr>
          <p:nvPr/>
        </p:nvSpPr>
        <p:spPr bwMode="auto">
          <a:xfrm>
            <a:off x="3989388" y="5878513"/>
            <a:ext cx="506412" cy="3698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37659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"/>
          <p:cNvSpPr txBox="1">
            <a:spLocks noChangeArrowheads="1"/>
          </p:cNvSpPr>
          <p:nvPr/>
        </p:nvSpPr>
        <p:spPr bwMode="auto">
          <a:xfrm>
            <a:off x="381000" y="433388"/>
            <a:ext cx="87280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/>
              <a:t>Diaphragm pump components &amp; locations</a:t>
            </a:r>
          </a:p>
        </p:txBody>
      </p:sp>
      <p:sp>
        <p:nvSpPr>
          <p:cNvPr id="11267" name="Text Box 11"/>
          <p:cNvSpPr txBox="1">
            <a:spLocks noChangeArrowheads="1"/>
          </p:cNvSpPr>
          <p:nvPr/>
        </p:nvSpPr>
        <p:spPr bwMode="auto">
          <a:xfrm>
            <a:off x="4876800" y="2633663"/>
            <a:ext cx="40798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>
                <a:solidFill>
                  <a:schemeClr val="accent2"/>
                </a:solidFill>
              </a:rPr>
              <a:t>same suction &amp; discharge port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>
                <a:solidFill>
                  <a:schemeClr val="accent2"/>
                </a:solidFill>
              </a:rPr>
              <a:t>side ports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>
                <a:solidFill>
                  <a:schemeClr val="accent2"/>
                </a:solidFill>
              </a:rPr>
              <a:t>top to bottom ports 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>
                <a:solidFill>
                  <a:schemeClr val="accent2"/>
                </a:solidFill>
              </a:rPr>
              <a:t>center ports  </a:t>
            </a:r>
            <a:endParaRPr lang="en-US" altLang="en-US" sz="1800" b="1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US" altLang="en-US" sz="140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5994400"/>
            <a:ext cx="20034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2" descr="C:\Users\Francesco\AppData\Local\Microsoft\Windows\Temporary Internet Files\Content.Outlook\TDZ6M615\2 inch Asm2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1" r="30595"/>
          <a:stretch>
            <a:fillRect/>
          </a:stretch>
        </p:blipFill>
        <p:spPr bwMode="auto">
          <a:xfrm>
            <a:off x="381000" y="2362200"/>
            <a:ext cx="2973388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3316288" y="2895600"/>
            <a:ext cx="1489075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3276600" y="3581400"/>
            <a:ext cx="1528763" cy="2209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272" name="TextBox 9"/>
          <p:cNvSpPr txBox="1">
            <a:spLocks noChangeArrowheads="1"/>
          </p:cNvSpPr>
          <p:nvPr/>
        </p:nvSpPr>
        <p:spPr bwMode="auto">
          <a:xfrm>
            <a:off x="6019800" y="4648200"/>
            <a:ext cx="2582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Example: 2” suction &amp;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2” discharge </a:t>
            </a:r>
          </a:p>
        </p:txBody>
      </p:sp>
    </p:spTree>
    <p:extLst>
      <p:ext uri="{BB962C8B-B14F-4D97-AF65-F5344CB8AC3E}">
        <p14:creationId xmlns:p14="http://schemas.microsoft.com/office/powerpoint/2010/main" val="4758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0"/>
          <p:cNvSpPr txBox="1">
            <a:spLocks noChangeArrowheads="1"/>
          </p:cNvSpPr>
          <p:nvPr/>
        </p:nvSpPr>
        <p:spPr bwMode="auto">
          <a:xfrm>
            <a:off x="381000" y="433388"/>
            <a:ext cx="85740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/>
              <a:t>Diaphragm pump components &amp; locations</a:t>
            </a:r>
          </a:p>
        </p:txBody>
      </p:sp>
      <p:sp>
        <p:nvSpPr>
          <p:cNvPr id="13315" name="Text Box 11"/>
          <p:cNvSpPr txBox="1">
            <a:spLocks noChangeArrowheads="1"/>
          </p:cNvSpPr>
          <p:nvPr/>
        </p:nvSpPr>
        <p:spPr bwMode="auto">
          <a:xfrm>
            <a:off x="5029200" y="3167063"/>
            <a:ext cx="39258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>
                <a:solidFill>
                  <a:schemeClr val="accent2"/>
                </a:solidFill>
              </a:rPr>
              <a:t>same suction &amp; discharge port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>
                <a:solidFill>
                  <a:schemeClr val="accent2"/>
                </a:solidFill>
              </a:rPr>
              <a:t>side ports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>
                <a:solidFill>
                  <a:schemeClr val="accent2"/>
                </a:solidFill>
              </a:rPr>
              <a:t>top to bottom ports 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>
                <a:solidFill>
                  <a:schemeClr val="accent2"/>
                </a:solidFill>
              </a:rPr>
              <a:t>center ports  </a:t>
            </a:r>
            <a:endParaRPr lang="en-US" altLang="en-US" sz="1800" b="1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US" altLang="en-US" sz="140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5994400"/>
            <a:ext cx="20034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2" descr="C:\Users\Francesco\AppData\Local\Microsoft\Windows\Temporary Internet Files\Content.Outlook\TDZ6M615\2 inch Asm2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1" r="30595"/>
          <a:stretch>
            <a:fillRect/>
          </a:stretch>
        </p:blipFill>
        <p:spPr bwMode="auto">
          <a:xfrm>
            <a:off x="381000" y="2209800"/>
            <a:ext cx="3076575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3425825" y="2781300"/>
            <a:ext cx="1489075" cy="1206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382963" y="3987800"/>
            <a:ext cx="1531937" cy="180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6501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304800" y="354013"/>
            <a:ext cx="8610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/>
              <a:t>Diaphragm pump components &amp; locations</a:t>
            </a:r>
          </a:p>
        </p:txBody>
      </p:sp>
      <p:sp>
        <p:nvSpPr>
          <p:cNvPr id="15363" name="Text Box 11"/>
          <p:cNvSpPr txBox="1">
            <a:spLocks noChangeArrowheads="1"/>
          </p:cNvSpPr>
          <p:nvPr/>
        </p:nvSpPr>
        <p:spPr bwMode="auto">
          <a:xfrm>
            <a:off x="5008563" y="3243263"/>
            <a:ext cx="40989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>
                <a:solidFill>
                  <a:schemeClr val="accent2"/>
                </a:solidFill>
              </a:rPr>
              <a:t>same suction &amp; discharge port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>
                <a:solidFill>
                  <a:schemeClr val="accent2"/>
                </a:solidFill>
              </a:rPr>
              <a:t>side ports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>
                <a:solidFill>
                  <a:schemeClr val="accent2"/>
                </a:solidFill>
              </a:rPr>
              <a:t>top to bottom ports 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>
                <a:solidFill>
                  <a:schemeClr val="accent2"/>
                </a:solidFill>
              </a:rPr>
              <a:t>center ports  </a:t>
            </a:r>
            <a:endParaRPr lang="en-US" altLang="en-US" sz="1800" b="1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US" altLang="en-US" sz="140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5994400"/>
            <a:ext cx="20034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2" descr="C:\Users\Martino\Documents\FTIAODDP\AODD scan_Page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3" t="22615" r="59666" b="18736"/>
          <a:stretch>
            <a:fillRect/>
          </a:stretch>
        </p:blipFill>
        <p:spPr bwMode="auto">
          <a:xfrm>
            <a:off x="457200" y="2300288"/>
            <a:ext cx="3636963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2438400" y="2676525"/>
            <a:ext cx="2286000" cy="1514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1371600" y="4191000"/>
            <a:ext cx="3352800" cy="1533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59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228600" y="433388"/>
            <a:ext cx="8686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/>
              <a:t>Diaphragm pump components &amp; locations</a:t>
            </a:r>
          </a:p>
        </p:txBody>
      </p:sp>
      <p:sp>
        <p:nvSpPr>
          <p:cNvPr id="17411" name="Text Box 11"/>
          <p:cNvSpPr txBox="1">
            <a:spLocks noChangeArrowheads="1"/>
          </p:cNvSpPr>
          <p:nvPr/>
        </p:nvSpPr>
        <p:spPr bwMode="auto">
          <a:xfrm>
            <a:off x="5105400" y="2862263"/>
            <a:ext cx="40020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>
                <a:solidFill>
                  <a:schemeClr val="accent2"/>
                </a:solidFill>
              </a:rPr>
              <a:t>same suction &amp; discharge port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>
                <a:solidFill>
                  <a:schemeClr val="accent2"/>
                </a:solidFill>
              </a:rPr>
              <a:t>side ports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>
                <a:solidFill>
                  <a:schemeClr val="accent2"/>
                </a:solidFill>
              </a:rPr>
              <a:t>top to bottom ports 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>
                <a:solidFill>
                  <a:schemeClr val="accent2"/>
                </a:solidFill>
              </a:rPr>
              <a:t>center ports  </a:t>
            </a:r>
            <a:endParaRPr lang="en-US" altLang="en-US" sz="1800" b="1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US" altLang="en-US" sz="140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5994400"/>
            <a:ext cx="20034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Content Placeholder 16"/>
          <p:cNvPicPr>
            <a:picLocks noGrp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9" t="1997" r="9776"/>
          <a:stretch>
            <a:fillRect/>
          </a:stretch>
        </p:blipFill>
        <p:spPr>
          <a:xfrm>
            <a:off x="609600" y="2057400"/>
            <a:ext cx="3124200" cy="4572000"/>
          </a:xfr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1981200" y="2667000"/>
            <a:ext cx="2935288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1981200" y="3810000"/>
            <a:ext cx="2935288" cy="218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13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087813"/>
            <a:ext cx="5486400" cy="636587"/>
          </a:xfrm>
          <a:solidFill>
            <a:schemeClr val="bg1"/>
          </a:solidFill>
        </p:spPr>
        <p:txBody>
          <a:bodyPr anchor="b"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Principle of 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O</a:t>
            </a:r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peration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5994400"/>
            <a:ext cx="20034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7" t="10629" r="7556" b="10715"/>
          <a:stretch>
            <a:fillRect/>
          </a:stretch>
        </p:blipFill>
        <p:spPr bwMode="auto">
          <a:xfrm>
            <a:off x="3200400" y="762000"/>
            <a:ext cx="24384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33826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CRC" val="7df19dd80132"/>
  <p:tag name="POWER3D TRANSITION" val="Shnroll.p3d 3"/>
  <p:tag name="POWER3D OPTIONS" val="Slow "/>
  <p:tag name="POWER3D SOUND" val="Shrink to Corner and Roll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309</Words>
  <Application>Microsoft Office PowerPoint</Application>
  <PresentationFormat>‫הצגה על המסך (4:3)</PresentationFormat>
  <Paragraphs>109</Paragraphs>
  <Slides>17</Slides>
  <Notes>8</Notes>
  <HiddenSlides>1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18" baseType="lpstr">
      <vt:lpstr>ערכת נושא Office</vt:lpstr>
      <vt:lpstr>מצגת של PowerPoint</vt:lpstr>
      <vt:lpstr>What is an AODD ?</vt:lpstr>
      <vt:lpstr>FTI and FTI-Air (AODD)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Principle of Operation</vt:lpstr>
      <vt:lpstr>מצגת של PowerPoint</vt:lpstr>
      <vt:lpstr>מצגת של PowerPoint</vt:lpstr>
      <vt:lpstr>מצגת של PowerPoint</vt:lpstr>
      <vt:lpstr>FTI pump - how it works</vt:lpstr>
      <vt:lpstr>Typical Installations</vt:lpstr>
      <vt:lpstr>מצגת של PowerPoint</vt:lpstr>
      <vt:lpstr>Pulsation Dampener </vt:lpstr>
      <vt:lpstr>מצגת של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Moshe Rozenbloom</dc:creator>
  <cp:lastModifiedBy>Moshe Rozenbloom</cp:lastModifiedBy>
  <cp:revision>1</cp:revision>
  <dcterms:created xsi:type="dcterms:W3CDTF">2016-03-15T14:31:13Z</dcterms:created>
  <dcterms:modified xsi:type="dcterms:W3CDTF">2016-03-15T14:33:25Z</dcterms:modified>
</cp:coreProperties>
</file>