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7" d="100"/>
          <a:sy n="47" d="100"/>
        </p:scale>
        <p:origin x="-100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BFC5022-A84A-4454-ACB3-E1D645CAC31F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5D0309-889B-4D7C-B7F3-B60EF7243D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4102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082B4389-3123-4CE1-9BB8-A99394FF5F0A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28747E6-CFD4-4D9E-971C-0460BFC3875F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12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F6721500-E435-491C-860C-FFD8692D8874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72921D9-8160-434F-B44E-83BDF8BB32BA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948A1F99-4AF0-450B-BBE6-BC6F584E1741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B615A3D-D76D-48D0-B6F4-D23B24F86321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21A5ADF0-BB41-4966-9B13-E27FCF78A4BB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78553052-50CD-4EC8-A6EE-C2328AC293EB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1302113C-4BAD-4C32-9F20-380BA77E348F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5C2BAF0D-FF81-4DB3-A28F-D9E772162A2C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defTabSz="930275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36BFF4F2-E8B1-4DDE-8198-3C9343FDD537}" type="slidenum">
              <a:rPr lang="en-US" altLang="en-US">
                <a:latin typeface="Arial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itchFamily="34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5CDE-A8CA-4642-A82C-E849E7A8A831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9F9-DBE4-4E32-B27E-021DA022E8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398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5CDE-A8CA-4642-A82C-E849E7A8A831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9F9-DBE4-4E32-B27E-021DA022E8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3031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5CDE-A8CA-4642-A82C-E849E7A8A831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9F9-DBE4-4E32-B27E-021DA022E8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023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5CDE-A8CA-4642-A82C-E849E7A8A831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9F9-DBE4-4E32-B27E-021DA022E8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9237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5CDE-A8CA-4642-A82C-E849E7A8A831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9F9-DBE4-4E32-B27E-021DA022E8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640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5CDE-A8CA-4642-A82C-E849E7A8A831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9F9-DBE4-4E32-B27E-021DA022E8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882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5CDE-A8CA-4642-A82C-E849E7A8A831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9F9-DBE4-4E32-B27E-021DA022E8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704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5CDE-A8CA-4642-A82C-E849E7A8A831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9F9-DBE4-4E32-B27E-021DA022E8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508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5CDE-A8CA-4642-A82C-E849E7A8A831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9F9-DBE4-4E32-B27E-021DA022E8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823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5CDE-A8CA-4642-A82C-E849E7A8A831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9F9-DBE4-4E32-B27E-021DA022E8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954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E5CDE-A8CA-4642-A82C-E849E7A8A831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959F9-DBE4-4E32-B27E-021DA022E8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905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E5CDE-A8CA-4642-A82C-E849E7A8A831}" type="datetimeFigureOut">
              <a:rPr lang="he-IL" smtClean="0"/>
              <a:t>ה'/אדר ב/תשע"ו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959F9-DBE4-4E32-B27E-021DA022E8A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461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8519" r="4167" b="10001"/>
          <a:stretch>
            <a:fillRect/>
          </a:stretch>
        </p:blipFill>
        <p:spPr bwMode="auto">
          <a:xfrm>
            <a:off x="3460750" y="671513"/>
            <a:ext cx="5683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4074" b="12962"/>
          <a:stretch>
            <a:fillRect/>
          </a:stretch>
        </p:blipFill>
        <p:spPr bwMode="auto">
          <a:xfrm>
            <a:off x="34925" y="3200400"/>
            <a:ext cx="5943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0629" r="7556" b="10715"/>
          <a:stretch>
            <a:fillRect/>
          </a:stretch>
        </p:blipFill>
        <p:spPr bwMode="auto">
          <a:xfrm>
            <a:off x="31750" y="990600"/>
            <a:ext cx="3429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5981700" y="3733800"/>
            <a:ext cx="3086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CA" altLang="en-US" sz="1800"/>
              <a:t>   </a:t>
            </a:r>
            <a:r>
              <a:rPr lang="en-CA" altLang="en-US" b="1">
                <a:solidFill>
                  <a:schemeClr val="accent2"/>
                </a:solidFill>
                <a:latin typeface="Arial Black" pitchFamily="34" charset="0"/>
              </a:rPr>
              <a:t>2016 Launch </a:t>
            </a:r>
          </a:p>
        </p:txBody>
      </p:sp>
    </p:spTree>
    <p:extLst>
      <p:ext uri="{BB962C8B-B14F-4D97-AF65-F5344CB8AC3E}">
        <p14:creationId xmlns:p14="http://schemas.microsoft.com/office/powerpoint/2010/main" val="134381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3" descr="Versa-E2%20air%20valve%20photo 45 parts elima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2514600" y="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Versa Matic 2-inch Elimamatic</a:t>
            </a:r>
          </a:p>
        </p:txBody>
      </p:sp>
      <p:sp>
        <p:nvSpPr>
          <p:cNvPr id="52228" name="Text Box 5"/>
          <p:cNvSpPr txBox="1">
            <a:spLocks noChangeArrowheads="1"/>
          </p:cNvSpPr>
          <p:nvPr/>
        </p:nvSpPr>
        <p:spPr bwMode="auto">
          <a:xfrm>
            <a:off x="4114800" y="60039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45 Parts</a:t>
            </a:r>
          </a:p>
        </p:txBody>
      </p:sp>
      <p:pic>
        <p:nvPicPr>
          <p:cNvPr id="52229" name="Picture 8" descr="C:\Users\Frankie\AppData\Local\Microsoft\Windows\Temporary Internet Files\Content.Outlook\T4KEYZIZ\1 Inch Assembly-exploded-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457200"/>
            <a:ext cx="20859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64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2482850" y="12700"/>
            <a:ext cx="600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Warren Rupp 2” Air Distribution System</a:t>
            </a: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3805238" y="6248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69 parts</a:t>
            </a:r>
          </a:p>
        </p:txBody>
      </p:sp>
      <p:pic>
        <p:nvPicPr>
          <p:cNvPr id="54277" name="Picture 9" descr="C:\Users\Frankie\AppData\Local\Microsoft\Windows\Temporary Internet Files\Content.Outlook\T4KEYZIZ\1 Inch Assembly-exploded-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9413"/>
            <a:ext cx="20859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101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5791200" y="63500"/>
            <a:ext cx="304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ARO 1” Air Distribution System 666 Series </a:t>
            </a:r>
          </a:p>
        </p:txBody>
      </p:sp>
      <p:sp>
        <p:nvSpPr>
          <p:cNvPr id="56324" name="Text Box 12"/>
          <p:cNvSpPr txBox="1">
            <a:spLocks noChangeArrowheads="1"/>
          </p:cNvSpPr>
          <p:nvPr/>
        </p:nvSpPr>
        <p:spPr bwMode="auto">
          <a:xfrm>
            <a:off x="3598863" y="629443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71 parts</a:t>
            </a:r>
          </a:p>
        </p:txBody>
      </p:sp>
      <p:pic>
        <p:nvPicPr>
          <p:cNvPr id="56325" name="Picture 9" descr="C:\Users\Frankie\AppData\Local\Microsoft\Windows\Temporary Internet Files\Content.Outlook\T4KEYZIZ\1 Inch Assembly-exploded-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59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900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438400" y="12700"/>
            <a:ext cx="5251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Yamada 2” Air Distribution System</a:t>
            </a:r>
          </a:p>
        </p:txBody>
      </p:sp>
      <p:sp>
        <p:nvSpPr>
          <p:cNvPr id="58372" name="Text Box 12"/>
          <p:cNvSpPr txBox="1">
            <a:spLocks noChangeArrowheads="1"/>
          </p:cNvSpPr>
          <p:nvPr/>
        </p:nvSpPr>
        <p:spPr bwMode="auto">
          <a:xfrm>
            <a:off x="3598863" y="629443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103 parts</a:t>
            </a:r>
          </a:p>
        </p:txBody>
      </p:sp>
      <p:pic>
        <p:nvPicPr>
          <p:cNvPr id="58373" name="Picture 8" descr="C:\Users\Frankie\AppData\Local\Microsoft\Windows\Temporary Internet Files\Content.Outlook\T4KEYZIZ\1 Inch Assembly-exploded-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5263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52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0" t="9778" r="18500" b="48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3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433388" y="381000"/>
            <a:ext cx="8502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FTI AIR </a:t>
            </a:r>
            <a:r>
              <a:rPr lang="en-US" sz="36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Nomenclature Plastic &amp; Metal </a:t>
            </a:r>
            <a:endParaRPr lang="en-US" sz="36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752600"/>
            <a:ext cx="617538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</a:rPr>
              <a:t>FT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1752600"/>
            <a:ext cx="631825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8" name="Rectangle 7"/>
          <p:cNvSpPr/>
          <p:nvPr/>
        </p:nvSpPr>
        <p:spPr>
          <a:xfrm>
            <a:off x="1905000" y="1752600"/>
            <a:ext cx="914400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9" name="Rectangle 8"/>
          <p:cNvSpPr/>
          <p:nvPr/>
        </p:nvSpPr>
        <p:spPr>
          <a:xfrm>
            <a:off x="3917950" y="1779588"/>
            <a:ext cx="1147763" cy="5349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9400" y="1752600"/>
            <a:ext cx="808038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03825" y="1762125"/>
            <a:ext cx="1222375" cy="51276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13500" y="1752600"/>
            <a:ext cx="1120775" cy="52228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53425" y="1758950"/>
            <a:ext cx="790575" cy="51593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06425" y="2603500"/>
            <a:ext cx="631825" cy="4111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Pump Size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28638" y="4146550"/>
            <a:ext cx="631825" cy="22304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025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05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10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15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20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30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839913" y="2598738"/>
            <a:ext cx="914400" cy="4127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Wetted Parts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76413" y="4095750"/>
            <a:ext cx="928687" cy="15716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A: Alum.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V: PVDF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P: Poly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S: SS</a:t>
            </a:r>
            <a:endParaRPr lang="en-US" b="1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781300" y="2597150"/>
            <a:ext cx="1057275" cy="4127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Non-Wetted Parts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92413" y="4095750"/>
            <a:ext cx="917575" cy="15716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A: Alum.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P: Poly (GFPP)</a:t>
            </a:r>
          </a:p>
          <a:p>
            <a:pPr algn="ctr">
              <a:defRPr/>
            </a:pPr>
            <a:r>
              <a:rPr lang="en-US" dirty="0"/>
              <a:t> 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954463" y="2609850"/>
            <a:ext cx="1146175" cy="4127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Diaphragm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781425" y="3352800"/>
            <a:ext cx="1636713" cy="3505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N: </a:t>
            </a:r>
            <a:r>
              <a:rPr lang="en-US" sz="1200" b="1" dirty="0">
                <a:solidFill>
                  <a:srgbClr val="FFFF00"/>
                </a:solidFill>
              </a:rPr>
              <a:t>Neoprene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B: </a:t>
            </a:r>
            <a:r>
              <a:rPr lang="en-US" sz="1200" b="1" dirty="0">
                <a:solidFill>
                  <a:srgbClr val="FFFF00"/>
                </a:solidFill>
              </a:rPr>
              <a:t>Buna-N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E: </a:t>
            </a:r>
            <a:r>
              <a:rPr lang="en-US" sz="1200" b="1" dirty="0">
                <a:solidFill>
                  <a:srgbClr val="FFFF00"/>
                </a:solidFill>
              </a:rPr>
              <a:t>EPDM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H: </a:t>
            </a:r>
            <a:r>
              <a:rPr lang="en-US" sz="1200" b="1" dirty="0" err="1">
                <a:solidFill>
                  <a:srgbClr val="FFFF00"/>
                </a:solidFill>
              </a:rPr>
              <a:t>Hytrel</a:t>
            </a:r>
            <a:endParaRPr lang="en-US" sz="12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R</a:t>
            </a:r>
            <a:r>
              <a:rPr lang="en-US" sz="1200" b="1" dirty="0">
                <a:solidFill>
                  <a:srgbClr val="FFFF00"/>
                </a:solidFill>
              </a:rPr>
              <a:t>: </a:t>
            </a:r>
            <a:r>
              <a:rPr lang="en-US" sz="1200" b="1" dirty="0" err="1">
                <a:solidFill>
                  <a:srgbClr val="FFFF00"/>
                </a:solidFill>
              </a:rPr>
              <a:t>Santoprene</a:t>
            </a:r>
            <a:endParaRPr lang="en-US" sz="12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F</a:t>
            </a:r>
            <a:r>
              <a:rPr lang="en-US" sz="1200" b="1" dirty="0">
                <a:solidFill>
                  <a:srgbClr val="FFFF00"/>
                </a:solidFill>
              </a:rPr>
              <a:t>: FKM</a:t>
            </a: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U</a:t>
            </a:r>
            <a:r>
              <a:rPr lang="en-US" sz="1200" b="1" dirty="0">
                <a:solidFill>
                  <a:srgbClr val="FFFF00"/>
                </a:solidFill>
              </a:rPr>
              <a:t>:Polyurethane </a:t>
            </a: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1</a:t>
            </a:r>
            <a:r>
              <a:rPr lang="en-US" sz="1200" b="1" dirty="0">
                <a:solidFill>
                  <a:srgbClr val="FFFF00"/>
                </a:solidFill>
              </a:rPr>
              <a:t>: PTFE/Neo B.U.</a:t>
            </a: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2</a:t>
            </a:r>
            <a:r>
              <a:rPr lang="en-US" sz="1200" b="1" dirty="0">
                <a:solidFill>
                  <a:srgbClr val="FFFF00"/>
                </a:solidFill>
              </a:rPr>
              <a:t>: PTFE/</a:t>
            </a:r>
            <a:r>
              <a:rPr lang="en-US" sz="1200" b="1" dirty="0" err="1">
                <a:solidFill>
                  <a:srgbClr val="FFFF00"/>
                </a:solidFill>
              </a:rPr>
              <a:t>Sant</a:t>
            </a:r>
            <a:r>
              <a:rPr lang="en-US" sz="1200" b="1" dirty="0">
                <a:solidFill>
                  <a:srgbClr val="FFFF00"/>
                </a:solidFill>
              </a:rPr>
              <a:t> B.U.</a:t>
            </a:r>
          </a:p>
          <a:p>
            <a:pPr>
              <a:defRPr/>
            </a:pPr>
            <a:endParaRPr lang="en-US" sz="1200" b="1" dirty="0"/>
          </a:p>
          <a:p>
            <a:pPr algn="ctr">
              <a:defRPr/>
            </a:pPr>
            <a:r>
              <a:rPr lang="en-US" dirty="0"/>
              <a:t> 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354638" y="2627313"/>
            <a:ext cx="1146175" cy="41116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Valve Balls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29263" y="3810000"/>
            <a:ext cx="1287462" cy="21399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N: </a:t>
            </a:r>
            <a:r>
              <a:rPr lang="en-US" sz="1200" b="1" dirty="0">
                <a:solidFill>
                  <a:srgbClr val="FFFF00"/>
                </a:solidFill>
              </a:rPr>
              <a:t>Neoprene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B: </a:t>
            </a:r>
            <a:r>
              <a:rPr lang="en-US" sz="1200" b="1" dirty="0">
                <a:solidFill>
                  <a:srgbClr val="FFFF00"/>
                </a:solidFill>
              </a:rPr>
              <a:t>Buna-N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E: </a:t>
            </a:r>
            <a:r>
              <a:rPr lang="en-US" sz="1200" b="1" dirty="0">
                <a:solidFill>
                  <a:srgbClr val="FFFF00"/>
                </a:solidFill>
              </a:rPr>
              <a:t>EPDM</a:t>
            </a:r>
          </a:p>
          <a:p>
            <a:pPr>
              <a:defRPr/>
            </a:pPr>
            <a:r>
              <a:rPr lang="en-US" dirty="0">
                <a:solidFill>
                  <a:srgbClr val="FFFF00"/>
                </a:solidFill>
              </a:rPr>
              <a:t>F: </a:t>
            </a:r>
            <a:r>
              <a:rPr lang="en-US" sz="1200" b="1" dirty="0">
                <a:solidFill>
                  <a:srgbClr val="FFFF00"/>
                </a:solidFill>
              </a:rPr>
              <a:t>FKM</a:t>
            </a: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R</a:t>
            </a:r>
            <a:r>
              <a:rPr lang="en-US" sz="1200" b="1" dirty="0">
                <a:solidFill>
                  <a:srgbClr val="FFFF00"/>
                </a:solidFill>
              </a:rPr>
              <a:t>: </a:t>
            </a:r>
            <a:r>
              <a:rPr lang="en-US" sz="1200" b="1" dirty="0" err="1">
                <a:solidFill>
                  <a:srgbClr val="FFFF00"/>
                </a:solidFill>
              </a:rPr>
              <a:t>Santoprene</a:t>
            </a:r>
            <a:endParaRPr lang="en-US" sz="12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T</a:t>
            </a:r>
            <a:r>
              <a:rPr lang="en-US" sz="1200" b="1" dirty="0">
                <a:solidFill>
                  <a:srgbClr val="FFFF00"/>
                </a:solidFill>
              </a:rPr>
              <a:t>: PTFE</a:t>
            </a:r>
          </a:p>
          <a:p>
            <a:pPr>
              <a:defRPr/>
            </a:pPr>
            <a:endParaRPr lang="en-US" sz="1200" b="1" dirty="0"/>
          </a:p>
          <a:p>
            <a:pPr algn="ctr">
              <a:defRPr/>
            </a:pPr>
            <a:r>
              <a:rPr lang="en-US" dirty="0"/>
              <a:t> 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602413" y="2616200"/>
            <a:ext cx="1146175" cy="39528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Valve Seat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37363" y="4049713"/>
            <a:ext cx="1095375" cy="157162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A: Alum.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V: PVDF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P: Poly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S: SS</a:t>
            </a:r>
          </a:p>
          <a:p>
            <a:pPr>
              <a:defRPr/>
            </a:pPr>
            <a:r>
              <a:rPr lang="en-US" sz="1400" b="1" dirty="0">
                <a:solidFill>
                  <a:srgbClr val="FFFF00"/>
                </a:solidFill>
              </a:rPr>
              <a:t>T: Teflon</a:t>
            </a:r>
          </a:p>
          <a:p>
            <a:pPr algn="ctr">
              <a:defRPr/>
            </a:pPr>
            <a:r>
              <a:rPr lang="en-US" dirty="0"/>
              <a:t> </a:t>
            </a:r>
          </a:p>
          <a:p>
            <a:pPr algn="ctr">
              <a:defRPr/>
            </a:pP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8016875" y="2536825"/>
            <a:ext cx="1146175" cy="41275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rgbClr val="FFFFFF"/>
                </a:solidFill>
              </a:rPr>
              <a:t>Connections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451725" y="5734050"/>
            <a:ext cx="1711325" cy="78263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200" b="1" dirty="0">
                <a:solidFill>
                  <a:srgbClr val="FFFF00"/>
                </a:solidFill>
              </a:rPr>
              <a:t>B: BSP</a:t>
            </a:r>
          </a:p>
          <a:p>
            <a:pPr>
              <a:defRPr/>
            </a:pPr>
            <a:r>
              <a:rPr lang="en-US" sz="1200" b="1" dirty="0">
                <a:solidFill>
                  <a:srgbClr val="FFFF00"/>
                </a:solidFill>
              </a:rPr>
              <a:t>F: ANSI / DIN ISO FLGE</a:t>
            </a:r>
          </a:p>
          <a:p>
            <a:pPr>
              <a:defRPr/>
            </a:pPr>
            <a:r>
              <a:rPr lang="en-US" sz="1200" b="1" dirty="0">
                <a:solidFill>
                  <a:srgbClr val="FFFF00"/>
                </a:solidFill>
              </a:rPr>
              <a:t>N: NPT</a:t>
            </a:r>
            <a:endParaRPr lang="en-US" sz="12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877888" y="3027363"/>
            <a:ext cx="17462" cy="11191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3236913" y="3011488"/>
            <a:ext cx="12700" cy="108267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546600" y="3022600"/>
            <a:ext cx="1588" cy="3302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967413" y="3005138"/>
            <a:ext cx="14287" cy="7889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259638" y="2998788"/>
            <a:ext cx="4762" cy="105092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8677275" y="2935288"/>
            <a:ext cx="9525" cy="2754312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2259013" y="2998788"/>
            <a:ext cx="12700" cy="1081087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524750" y="1755775"/>
            <a:ext cx="847725" cy="51911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7939088" y="2260600"/>
            <a:ext cx="26987" cy="109220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339013" y="3259138"/>
            <a:ext cx="1254125" cy="4635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b="1" dirty="0"/>
              <a:t> </a:t>
            </a:r>
          </a:p>
          <a:p>
            <a:pPr>
              <a:defRPr/>
            </a:pPr>
            <a:r>
              <a:rPr lang="en-US" sz="1400" b="1" dirty="0"/>
              <a:t> Valve Seat               </a:t>
            </a:r>
          </a:p>
          <a:p>
            <a:pPr>
              <a:defRPr/>
            </a:pPr>
            <a:r>
              <a:rPr lang="en-US" sz="1400" b="1" dirty="0"/>
              <a:t>    O-Ring   </a:t>
            </a:r>
            <a:endParaRPr lang="en-US" sz="1200" dirty="0">
              <a:solidFill>
                <a:srgbClr val="FFFF00"/>
              </a:solidFill>
            </a:endParaRPr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01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28575" y="2362200"/>
            <a:ext cx="9191625" cy="1828800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Tx/>
              <a:buNone/>
              <a:defRPr/>
            </a:pPr>
            <a:r>
              <a:rPr lang="en-US" altLang="en-US" dirty="0" smtClean="0"/>
              <a:t>               </a:t>
            </a:r>
            <a:r>
              <a:rPr lang="en-US" altLang="en-US" b="1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Global Player In The AODDP Market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  <p:pic>
        <p:nvPicPr>
          <p:cNvPr id="96259" name="Picture 4" descr="Ka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513" y="3962400"/>
            <a:ext cx="3552825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10629" r="7556" b="10715"/>
          <a:stretch>
            <a:fillRect/>
          </a:stretch>
        </p:blipFill>
        <p:spPr bwMode="auto">
          <a:xfrm>
            <a:off x="2957513" y="711200"/>
            <a:ext cx="355282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9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066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kern="1200" dirty="0" smtClean="0">
                <a:solidFill>
                  <a:schemeClr val="accent2"/>
                </a:solidFill>
              </a:rPr>
              <a:t>FTI AIR- ADS VS COMPETITORS </a:t>
            </a:r>
            <a:endParaRPr lang="en-US" kern="1200" dirty="0">
              <a:solidFill>
                <a:schemeClr val="accent2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15111" r="3999" b="12889"/>
          <a:stretch>
            <a:fillRect/>
          </a:stretch>
        </p:blipFill>
        <p:spPr bwMode="auto">
          <a:xfrm>
            <a:off x="0" y="1603375"/>
            <a:ext cx="9144000" cy="517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00" t="32889" r="31000" b="28889"/>
          <a:stretch>
            <a:fillRect/>
          </a:stretch>
        </p:blipFill>
        <p:spPr bwMode="auto">
          <a:xfrm>
            <a:off x="3048000" y="5715000"/>
            <a:ext cx="609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21556" r="28999" b="17999"/>
          <a:stretch>
            <a:fillRect/>
          </a:stretch>
        </p:blipFill>
        <p:spPr bwMode="auto">
          <a:xfrm>
            <a:off x="4114800" y="5334000"/>
            <a:ext cx="8382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Arrow Connector 25"/>
          <p:cNvCxnSpPr/>
          <p:nvPr/>
        </p:nvCxnSpPr>
        <p:spPr>
          <a:xfrm>
            <a:off x="2819400" y="4876800"/>
            <a:ext cx="3048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36869" idx="1"/>
          </p:cNvCxnSpPr>
          <p:nvPr/>
        </p:nvCxnSpPr>
        <p:spPr>
          <a:xfrm>
            <a:off x="3200400" y="4800600"/>
            <a:ext cx="914400" cy="1016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2" name="TextBox 31"/>
          <p:cNvSpPr txBox="1">
            <a:spLocks noChangeArrowheads="1"/>
          </p:cNvSpPr>
          <p:nvPr/>
        </p:nvSpPr>
        <p:spPr bwMode="auto">
          <a:xfrm>
            <a:off x="3962400" y="6324600"/>
            <a:ext cx="1447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Valve Plate</a:t>
            </a:r>
          </a:p>
        </p:txBody>
      </p:sp>
      <p:sp>
        <p:nvSpPr>
          <p:cNvPr id="36873" name="TextBox 33"/>
          <p:cNvSpPr txBox="1">
            <a:spLocks noChangeArrowheads="1"/>
          </p:cNvSpPr>
          <p:nvPr/>
        </p:nvSpPr>
        <p:spPr bwMode="auto">
          <a:xfrm>
            <a:off x="2743200" y="624840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Slide Valve Shoe</a:t>
            </a:r>
          </a:p>
        </p:txBody>
      </p:sp>
      <p:sp>
        <p:nvSpPr>
          <p:cNvPr id="36874" name="TextBox 34"/>
          <p:cNvSpPr txBox="1">
            <a:spLocks noChangeArrowheads="1"/>
          </p:cNvSpPr>
          <p:nvPr/>
        </p:nvSpPr>
        <p:spPr bwMode="auto">
          <a:xfrm>
            <a:off x="2286000" y="17526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Valve Carrier</a:t>
            </a:r>
          </a:p>
        </p:txBody>
      </p:sp>
      <p:pic>
        <p:nvPicPr>
          <p:cNvPr id="3687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t="25778" r="36000" b="20000"/>
          <a:stretch>
            <a:fillRect/>
          </a:stretch>
        </p:blipFill>
        <p:spPr bwMode="auto">
          <a:xfrm>
            <a:off x="228600" y="2971800"/>
            <a:ext cx="1149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>
            <a:off x="1371600" y="3886200"/>
            <a:ext cx="5334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H="1">
            <a:off x="2286000" y="2667000"/>
            <a:ext cx="68580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8" name="TextBox 46"/>
          <p:cNvSpPr txBox="1">
            <a:spLocks noChangeArrowheads="1"/>
          </p:cNvSpPr>
          <p:nvPr/>
        </p:nvSpPr>
        <p:spPr bwMode="auto">
          <a:xfrm>
            <a:off x="381000" y="1905000"/>
            <a:ext cx="1752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Aluminum End Cap</a:t>
            </a:r>
          </a:p>
        </p:txBody>
      </p:sp>
      <p:cxnSp>
        <p:nvCxnSpPr>
          <p:cNvPr id="49" name="Straight Arrow Connector 48"/>
          <p:cNvCxnSpPr>
            <a:stCxn id="36878" idx="2"/>
          </p:cNvCxnSpPr>
          <p:nvPr/>
        </p:nvCxnSpPr>
        <p:spPr>
          <a:xfrm>
            <a:off x="1257300" y="2181225"/>
            <a:ext cx="723900" cy="1019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80" name="TextBox 54"/>
          <p:cNvSpPr txBox="1">
            <a:spLocks noChangeArrowheads="1"/>
          </p:cNvSpPr>
          <p:nvPr/>
        </p:nvSpPr>
        <p:spPr bwMode="auto">
          <a:xfrm>
            <a:off x="6172200" y="5715000"/>
            <a:ext cx="83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1"/>
              <a:t>Bushing</a:t>
            </a:r>
          </a:p>
        </p:txBody>
      </p:sp>
      <p:cxnSp>
        <p:nvCxnSpPr>
          <p:cNvPr id="56" name="Straight Arrow Connector 55"/>
          <p:cNvCxnSpPr>
            <a:stCxn id="36880" idx="0"/>
          </p:cNvCxnSpPr>
          <p:nvPr/>
        </p:nvCxnSpPr>
        <p:spPr>
          <a:xfrm flipV="1">
            <a:off x="6591300" y="5105400"/>
            <a:ext cx="419100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8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0" t="20444" r="38499" b="16444"/>
          <a:stretch>
            <a:fillRect/>
          </a:stretch>
        </p:blipFill>
        <p:spPr bwMode="auto">
          <a:xfrm>
            <a:off x="2971800" y="2209800"/>
            <a:ext cx="342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3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3603625"/>
            <a:ext cx="8686800" cy="1120775"/>
          </a:xfrm>
        </p:spPr>
        <p:txBody>
          <a:bodyPr/>
          <a:lstStyle/>
          <a:p>
            <a:pPr eaLnBrk="1" hangingPunct="1"/>
            <a:r>
              <a:rPr lang="en-US" altLang="en-US" smtClean="0"/>
              <a:t>Wilden Pro-Flo 1-inch Air Distribution System</a:t>
            </a:r>
          </a:p>
        </p:txBody>
      </p:sp>
      <p:grpSp>
        <p:nvGrpSpPr>
          <p:cNvPr id="37891" name="Group 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1298294" y="902722"/>
            <a:chExt cx="6778907" cy="6280789"/>
          </a:xfrm>
        </p:grpSpPr>
        <p:pic>
          <p:nvPicPr>
            <p:cNvPr id="108548" name="Picture 4" descr="p2airvalvephoto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8294" y="902722"/>
              <a:ext cx="6778907" cy="62807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7895" name="Text Box 5"/>
            <p:cNvSpPr txBox="1">
              <a:spLocks noChangeArrowheads="1"/>
            </p:cNvSpPr>
            <p:nvPr/>
          </p:nvSpPr>
          <p:spPr bwMode="auto">
            <a:xfrm>
              <a:off x="3896875" y="4322263"/>
              <a:ext cx="1422400" cy="42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b="1"/>
                <a:t>28 Parts</a:t>
              </a:r>
            </a:p>
          </p:txBody>
        </p:sp>
      </p:grp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848350" y="228600"/>
            <a:ext cx="3124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Wilden 1” Pro-Flo ADS</a:t>
            </a:r>
            <a:endParaRPr lang="en-US" altLang="en-US" sz="2400"/>
          </a:p>
        </p:txBody>
      </p:sp>
      <p:pic>
        <p:nvPicPr>
          <p:cNvPr id="37893" name="Picture 8" descr="C:\Users\Frankie\AppData\Local\Microsoft\Windows\Temporary Internet Files\Content.Outlook\T4KEYZIZ\1 Inch Assembly-exploded-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788"/>
            <a:ext cx="20859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DSCN6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0" y="18415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Wilden 1 1/2” Pro-Flo X ADS</a:t>
            </a:r>
            <a:endParaRPr lang="en-US" altLang="en-US" sz="2400"/>
          </a:p>
        </p:txBody>
      </p:sp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314700" y="6010275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/>
              <a:t>34 parts</a:t>
            </a:r>
          </a:p>
        </p:txBody>
      </p:sp>
      <p:pic>
        <p:nvPicPr>
          <p:cNvPr id="39941" name="Picture 8" descr="C:\Users\Frankie\AppData\Local\Microsoft\Windows\Temporary Internet Files\Content.Outlook\T4KEYZIZ\1 Inch Assembly-exploded-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9050"/>
            <a:ext cx="220821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6686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5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067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05400" y="0"/>
            <a:ext cx="4229100" cy="990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b="1" smtClean="0"/>
              <a:t>Aro 1/2 inch Air Distribution System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4019550" y="6481763"/>
            <a:ext cx="266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48 Parts</a:t>
            </a:r>
          </a:p>
        </p:txBody>
      </p:sp>
      <p:pic>
        <p:nvPicPr>
          <p:cNvPr id="41989" name="Picture 8" descr="C:\Users\Frankie\AppData\Local\Microsoft\Windows\Temporary Internet Files\Content.Outlook\T4KEYZIZ\1 Inch Assembly-exploded-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859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667000" y="63500"/>
            <a:ext cx="617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ARO 1” Air Distribution System Non-EXP</a:t>
            </a:r>
          </a:p>
        </p:txBody>
      </p:sp>
      <p:sp>
        <p:nvSpPr>
          <p:cNvPr id="44036" name="Text Box 9"/>
          <p:cNvSpPr txBox="1">
            <a:spLocks noChangeArrowheads="1"/>
          </p:cNvSpPr>
          <p:nvPr/>
        </p:nvSpPr>
        <p:spPr bwMode="auto">
          <a:xfrm>
            <a:off x="3598863" y="629443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71 parts</a:t>
            </a:r>
          </a:p>
        </p:txBody>
      </p:sp>
      <p:pic>
        <p:nvPicPr>
          <p:cNvPr id="44037" name="Picture 9" descr="C:\Users\Frankie\AppData\Local\Microsoft\Windows\Temporary Internet Files\Content.Outlook\T4KEYZIZ\1 Inch Assembly-exploded-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9238"/>
            <a:ext cx="20859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2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ARO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6096000" y="381000"/>
            <a:ext cx="3048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/>
              <a:t>1-1/2” Aro Non-EXP Series</a:t>
            </a:r>
          </a:p>
        </p:txBody>
      </p:sp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2971800" y="59436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4048125" y="6181725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/>
              <a:t>56 Parts</a:t>
            </a:r>
          </a:p>
        </p:txBody>
      </p:sp>
      <p:pic>
        <p:nvPicPr>
          <p:cNvPr id="46086" name="Picture 9" descr="C:\Users\Frankie\AppData\Local\Microsoft\Windows\Temporary Internet Files\Content.Outlook\T4KEYZIZ\1 Inch Assembly-exploded-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208597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10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5334000" y="0"/>
            <a:ext cx="3810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ARO 2” Air Distribution System Non-EXP Series</a:t>
            </a:r>
          </a:p>
        </p:txBody>
      </p:sp>
      <p:sp>
        <p:nvSpPr>
          <p:cNvPr id="48132" name="Text Box 13"/>
          <p:cNvSpPr txBox="1">
            <a:spLocks noChangeArrowheads="1"/>
          </p:cNvSpPr>
          <p:nvPr/>
        </p:nvSpPr>
        <p:spPr bwMode="auto">
          <a:xfrm>
            <a:off x="3598863" y="6294438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64 parts</a:t>
            </a:r>
          </a:p>
        </p:txBody>
      </p:sp>
      <p:pic>
        <p:nvPicPr>
          <p:cNvPr id="48133" name="Picture 8" descr="C:\Users\Frankie\AppData\Local\Microsoft\Windows\Temporary Internet Files\Content.Outlook\T4KEYZIZ\1 Inch Assembly-exploded-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4478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121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3" descr="ARO%20c-section 73 parts EX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/>
        </p:spPr>
      </p:pic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019425" y="47625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2-inch ARO EXP Series</a:t>
            </a:r>
          </a:p>
        </p:txBody>
      </p:sp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4114800" y="54483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73 Parts</a:t>
            </a:r>
          </a:p>
        </p:txBody>
      </p:sp>
      <p:sp>
        <p:nvSpPr>
          <p:cNvPr id="50181" name="Text Box 11"/>
          <p:cNvSpPr txBox="1">
            <a:spLocks noChangeArrowheads="1"/>
          </p:cNvSpPr>
          <p:nvPr/>
        </p:nvSpPr>
        <p:spPr bwMode="auto">
          <a:xfrm>
            <a:off x="7264400" y="0"/>
            <a:ext cx="1042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FTI IMAGE</a:t>
            </a:r>
          </a:p>
        </p:txBody>
      </p:sp>
      <p:pic>
        <p:nvPicPr>
          <p:cNvPr id="50182" name="Picture 8" descr="C:\Users\Frankie\AppData\Local\Microsoft\Windows\Temporary Internet Files\Content.Outlook\T4KEYZIZ\1 Inch Assembly-exploded-h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890713"/>
            <a:ext cx="137160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14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276</Words>
  <Application>Microsoft Office PowerPoint</Application>
  <PresentationFormat>‫הצגה על המסך (4:3)</PresentationFormat>
  <Paragraphs>116</Paragraphs>
  <Slides>16</Slides>
  <Notes>11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17" baseType="lpstr">
      <vt:lpstr>ערכת נושא Office</vt:lpstr>
      <vt:lpstr>מצגת של PowerPoint</vt:lpstr>
      <vt:lpstr>FTI AIR- ADS VS COMPETITORS 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Moshe Rozenbloom</dc:creator>
  <cp:lastModifiedBy>Moshe Rozenbloom</cp:lastModifiedBy>
  <cp:revision>1</cp:revision>
  <dcterms:created xsi:type="dcterms:W3CDTF">2016-03-15T14:20:12Z</dcterms:created>
  <dcterms:modified xsi:type="dcterms:W3CDTF">2016-03-15T14:23:05Z</dcterms:modified>
</cp:coreProperties>
</file>