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47" d="100"/>
          <a:sy n="47" d="100"/>
        </p:scale>
        <p:origin x="-1008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48BBFD6-F966-4E7B-892E-143FDD33BBFF}" type="datetimeFigureOut">
              <a:rPr lang="he-IL" smtClean="0"/>
              <a:t>ה'/אדר ב/תשע"ו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DAB2B65-A1ED-42CE-9D6A-5176B6F6A85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3913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28663" indent="-2794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22363" indent="-223838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71625" indent="-223838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20888" indent="-223838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78088" indent="-223838" algn="l" defTabSz="912813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35288" indent="-223838" algn="l" defTabSz="912813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92488" indent="-223838" algn="l" defTabSz="912813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49688" indent="-223838" algn="l" defTabSz="912813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567DFC1E-599E-4D13-89BE-9CAB7C293105}" type="slidenum">
              <a:rPr lang="en-US" altLang="en-US">
                <a:latin typeface="Arial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28663" indent="-279400" defTabSz="9223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2363" indent="-223838" defTabSz="9223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71625" indent="-223838" defTabSz="9223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19300" indent="-223838" defTabSz="9223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76500" indent="-223838" algn="l" defTabSz="92233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33700" indent="-223838" algn="l" defTabSz="92233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90900" indent="-223838" algn="l" defTabSz="92233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48100" indent="-223838" algn="l" defTabSz="92233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7E39643-0A57-42F0-88C6-ACDECD817B4F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53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14375" indent="-273050" defTabSz="8953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01725" indent="-219075" defTabSz="8953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43050" indent="-219075" defTabSz="8953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1984375" indent="-219075" defTabSz="8953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41575" indent="-219075" algn="l" defTabSz="895350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898775" indent="-219075" algn="l" defTabSz="895350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55975" indent="-219075" algn="l" defTabSz="895350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13175" indent="-219075" algn="l" defTabSz="895350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2D1D891C-FB4C-4311-8D4D-A4EB506AF67E}" type="slidenum">
              <a:rPr lang="en-US" altLang="en-US">
                <a:latin typeface="Arial" pitchFamily="34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53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14375" indent="-273050" defTabSz="8953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01725" indent="-219075" defTabSz="8953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43050" indent="-219075" defTabSz="8953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1984375" indent="-219075" defTabSz="8953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41575" indent="-219075" algn="l" defTabSz="895350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898775" indent="-219075" algn="l" defTabSz="895350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55975" indent="-219075" algn="l" defTabSz="895350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13175" indent="-219075" algn="l" defTabSz="895350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7E5E71D8-5F25-46DC-874E-F818DC026FD2}" type="slidenum">
              <a:rPr lang="en-US" altLang="en-US">
                <a:latin typeface="Arial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UHMW polyethylene valve carrier with replaceable, permanently lubricated seals for long wear life due to the addition of low friction modifiers.</a:t>
            </a:r>
            <a:endParaRPr lang="en-CA" altLang="en-US" smtClean="0"/>
          </a:p>
          <a:p>
            <a:endParaRPr lang="en-CA" alt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defTabSz="92233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defTabSz="92233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defTabSz="92233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defTabSz="92233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4311531D-D2E5-46D1-B7C9-7341AE16EEFD}" type="slidenum">
              <a:rPr lang="en-US" altLang="en-US"/>
              <a:pPr/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The bushing is made of Delrin, which is a brand name for acetal.</a:t>
            </a:r>
            <a:endParaRPr lang="en-CA" altLang="en-US" smtClean="0"/>
          </a:p>
          <a:p>
            <a:r>
              <a:rPr lang="en-US" altLang="en-US" smtClean="0"/>
              <a:t> </a:t>
            </a:r>
            <a:endParaRPr lang="en-CA" altLang="en-US" smtClean="0"/>
          </a:p>
          <a:p>
            <a:r>
              <a:rPr lang="en-US" altLang="en-US" smtClean="0"/>
              <a:t>The ID o-rings which we are calling the shaft o-rings are made of a self-lubricating polyurethane.  The actual Parker material is Resilon P4311 but not sure that we would want to tell outside people that info, maybe that is just for our internal use.</a:t>
            </a:r>
            <a:endParaRPr lang="en-CA" altLang="en-US" smtClean="0"/>
          </a:p>
          <a:p>
            <a:r>
              <a:rPr lang="en-US" altLang="en-US" smtClean="0"/>
              <a:t> </a:t>
            </a:r>
            <a:endParaRPr lang="en-CA" altLang="en-US" smtClean="0"/>
          </a:p>
          <a:p>
            <a:r>
              <a:rPr lang="en-US" altLang="en-US" smtClean="0"/>
              <a:t>The o-rings on the outside of the bushings are just buna but those are just there to seal air from getting around the outside of the bushing.</a:t>
            </a:r>
            <a:endParaRPr lang="en-CA" altLang="en-US" smtClean="0"/>
          </a:p>
          <a:p>
            <a:r>
              <a:rPr lang="en-CA" altLang="en-US" smtClean="0"/>
              <a:t>a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defTabSz="92233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defTabSz="92233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defTabSz="92233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defTabSz="92233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95C824B6-0D3A-44A3-B30E-B9140BC1E2B4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CEB1-3414-46D0-B415-06D767882606}" type="datetimeFigureOut">
              <a:rPr lang="he-IL" smtClean="0"/>
              <a:t>ה'/אדר ב/תשע"ו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38544-513A-4E43-9F08-FD719B2C72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33566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CEB1-3414-46D0-B415-06D767882606}" type="datetimeFigureOut">
              <a:rPr lang="he-IL" smtClean="0"/>
              <a:t>ה'/אדר ב/תשע"ו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38544-513A-4E43-9F08-FD719B2C72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00034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CEB1-3414-46D0-B415-06D767882606}" type="datetimeFigureOut">
              <a:rPr lang="he-IL" smtClean="0"/>
              <a:t>ה'/אדר ב/תשע"ו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38544-513A-4E43-9F08-FD719B2C72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70390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CEB1-3414-46D0-B415-06D767882606}" type="datetimeFigureOut">
              <a:rPr lang="he-IL" smtClean="0"/>
              <a:t>ה'/אדר ב/תשע"ו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38544-513A-4E43-9F08-FD719B2C72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89428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CEB1-3414-46D0-B415-06D767882606}" type="datetimeFigureOut">
              <a:rPr lang="he-IL" smtClean="0"/>
              <a:t>ה'/אדר ב/תשע"ו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38544-513A-4E43-9F08-FD719B2C72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21922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CEB1-3414-46D0-B415-06D767882606}" type="datetimeFigureOut">
              <a:rPr lang="he-IL" smtClean="0"/>
              <a:t>ה'/אדר ב/תשע"ו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38544-513A-4E43-9F08-FD719B2C72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25690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CEB1-3414-46D0-B415-06D767882606}" type="datetimeFigureOut">
              <a:rPr lang="he-IL" smtClean="0"/>
              <a:t>ה'/אדר ב/תשע"ו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38544-513A-4E43-9F08-FD719B2C72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60742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CEB1-3414-46D0-B415-06D767882606}" type="datetimeFigureOut">
              <a:rPr lang="he-IL" smtClean="0"/>
              <a:t>ה'/אדר ב/תשע"ו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38544-513A-4E43-9F08-FD719B2C72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9727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CEB1-3414-46D0-B415-06D767882606}" type="datetimeFigureOut">
              <a:rPr lang="he-IL" smtClean="0"/>
              <a:t>ה'/אדר ב/תשע"ו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38544-513A-4E43-9F08-FD719B2C72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18232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CEB1-3414-46D0-B415-06D767882606}" type="datetimeFigureOut">
              <a:rPr lang="he-IL" smtClean="0"/>
              <a:t>ה'/אדר ב/תשע"ו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38544-513A-4E43-9F08-FD719B2C72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65540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CEB1-3414-46D0-B415-06D767882606}" type="datetimeFigureOut">
              <a:rPr lang="he-IL" smtClean="0"/>
              <a:t>ה'/אדר ב/תשע"ו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38544-513A-4E43-9F08-FD719B2C72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64392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4CEB1-3414-46D0-B415-06D767882606}" type="datetimeFigureOut">
              <a:rPr lang="he-IL" smtClean="0"/>
              <a:t>ה'/אדר ב/תשע"ו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38544-513A-4E43-9F08-FD719B2C72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70562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E:\Presentation\BSR-2012.02.16-14.39.39.wmv" TargetMode="Externa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8519" r="4167" b="10001"/>
          <a:stretch>
            <a:fillRect/>
          </a:stretch>
        </p:blipFill>
        <p:spPr bwMode="auto">
          <a:xfrm>
            <a:off x="3460750" y="671513"/>
            <a:ext cx="56832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4074" b="12962"/>
          <a:stretch>
            <a:fillRect/>
          </a:stretch>
        </p:blipFill>
        <p:spPr bwMode="auto">
          <a:xfrm>
            <a:off x="34925" y="3200400"/>
            <a:ext cx="5943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7" t="10629" r="7556" b="10715"/>
          <a:stretch>
            <a:fillRect/>
          </a:stretch>
        </p:blipFill>
        <p:spPr bwMode="auto">
          <a:xfrm>
            <a:off x="31750" y="990600"/>
            <a:ext cx="3429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6"/>
          <p:cNvSpPr txBox="1">
            <a:spLocks noChangeArrowheads="1"/>
          </p:cNvSpPr>
          <p:nvPr/>
        </p:nvSpPr>
        <p:spPr bwMode="auto">
          <a:xfrm>
            <a:off x="5981700" y="3733800"/>
            <a:ext cx="3086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800"/>
              <a:t>   </a:t>
            </a:r>
            <a:r>
              <a:rPr lang="en-CA" altLang="en-US" b="1">
                <a:solidFill>
                  <a:schemeClr val="accent2"/>
                </a:solidFill>
                <a:latin typeface="Arial Black" pitchFamily="34" charset="0"/>
              </a:rPr>
              <a:t>2016 Launch </a:t>
            </a:r>
          </a:p>
        </p:txBody>
      </p:sp>
    </p:spTree>
    <p:extLst>
      <p:ext uri="{BB962C8B-B14F-4D97-AF65-F5344CB8AC3E}">
        <p14:creationId xmlns:p14="http://schemas.microsoft.com/office/powerpoint/2010/main" val="206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9"/>
          <p:cNvSpPr txBox="1">
            <a:spLocks noChangeArrowheads="1"/>
          </p:cNvSpPr>
          <p:nvPr/>
        </p:nvSpPr>
        <p:spPr bwMode="auto">
          <a:xfrm>
            <a:off x="304800" y="312738"/>
            <a:ext cx="71628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800" b="1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FTI AIR </a:t>
            </a:r>
            <a:r>
              <a:rPr lang="en-US" sz="38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Advantages</a:t>
            </a:r>
          </a:p>
        </p:txBody>
      </p:sp>
      <p:sp>
        <p:nvSpPr>
          <p:cNvPr id="17411" name="Content Placeholder 2"/>
          <p:cNvSpPr>
            <a:spLocks/>
          </p:cNvSpPr>
          <p:nvPr/>
        </p:nvSpPr>
        <p:spPr bwMode="auto">
          <a:xfrm>
            <a:off x="152400" y="1219200"/>
            <a:ext cx="6781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2400"/>
              <a:t>Self priming, seal-less</a:t>
            </a:r>
          </a:p>
          <a:p>
            <a:endParaRPr lang="en-US" altLang="en-US" sz="800"/>
          </a:p>
          <a:p>
            <a:r>
              <a:rPr lang="en-US" altLang="en-US" sz="2400"/>
              <a:t>Can be submerged</a:t>
            </a:r>
          </a:p>
          <a:p>
            <a:endParaRPr lang="en-US" altLang="en-US" sz="800"/>
          </a:p>
          <a:p>
            <a:r>
              <a:rPr lang="en-US" altLang="en-US" sz="2400"/>
              <a:t>Run dry &amp; deadhead capability</a:t>
            </a:r>
          </a:p>
          <a:p>
            <a:endParaRPr lang="en-US" altLang="en-US" sz="800"/>
          </a:p>
          <a:p>
            <a:r>
              <a:rPr lang="en-US" altLang="en-US" sz="2400"/>
              <a:t>Excellent turndown (flow &amp; pressure)</a:t>
            </a:r>
          </a:p>
          <a:p>
            <a:endParaRPr lang="en-US" altLang="en-US" sz="800"/>
          </a:p>
          <a:p>
            <a:r>
              <a:rPr lang="en-US" altLang="en-US" sz="2400"/>
              <a:t>Can operate in classified areas</a:t>
            </a:r>
          </a:p>
          <a:p>
            <a:endParaRPr lang="en-US" altLang="en-US" sz="800"/>
          </a:p>
          <a:p>
            <a:r>
              <a:rPr lang="en-US" altLang="en-US" sz="2400"/>
              <a:t>Good for shear sensitive products </a:t>
            </a:r>
          </a:p>
          <a:p>
            <a:endParaRPr lang="en-US" altLang="en-US" sz="800"/>
          </a:p>
          <a:p>
            <a:r>
              <a:rPr lang="en-US" altLang="en-US" sz="2400"/>
              <a:t>Good for solids &amp; abrasives</a:t>
            </a:r>
          </a:p>
          <a:p>
            <a:endParaRPr lang="en-US" altLang="en-US" sz="800"/>
          </a:p>
          <a:p>
            <a:r>
              <a:rPr lang="en-US" altLang="en-US" sz="2400"/>
              <a:t>Simple to repair, inexpensive to purchase</a:t>
            </a:r>
          </a:p>
          <a:p>
            <a:endParaRPr lang="en-US" altLang="en-US" sz="2400"/>
          </a:p>
          <a:p>
            <a:pPr>
              <a:buFontTx/>
              <a:buNone/>
            </a:pPr>
            <a:endParaRPr lang="en-US" altLang="en-US" sz="2400"/>
          </a:p>
        </p:txBody>
      </p:sp>
      <p:pic>
        <p:nvPicPr>
          <p:cNvPr id="17412" name="Picture 5" descr="https://encrypted-tbn3.gstatic.com/images?q=tbn:ANd9GcRwMDr_yvhinaE8jwm-k8QVQsdz02WqT9-l0qdiyxlmrRTAGpv1Z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8" y="1219200"/>
            <a:ext cx="3303587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26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9"/>
          <p:cNvSpPr txBox="1">
            <a:spLocks noChangeArrowheads="1"/>
          </p:cNvSpPr>
          <p:nvPr/>
        </p:nvSpPr>
        <p:spPr bwMode="auto">
          <a:xfrm>
            <a:off x="304800" y="312738"/>
            <a:ext cx="71628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800" b="1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FTI AIR </a:t>
            </a:r>
            <a:r>
              <a:rPr lang="en-US" sz="38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Advantages</a:t>
            </a:r>
          </a:p>
        </p:txBody>
      </p:sp>
      <p:pic>
        <p:nvPicPr>
          <p:cNvPr id="1945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7145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5867400" y="5410200"/>
            <a:ext cx="190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Submergible</a:t>
            </a:r>
          </a:p>
        </p:txBody>
      </p:sp>
      <p:sp>
        <p:nvSpPr>
          <p:cNvPr id="19461" name="TextBox 6"/>
          <p:cNvSpPr txBox="1">
            <a:spLocks noChangeArrowheads="1"/>
          </p:cNvSpPr>
          <p:nvPr/>
        </p:nvSpPr>
        <p:spPr bwMode="auto">
          <a:xfrm>
            <a:off x="304800" y="45720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800"/>
              <a:t>Flooded Suction</a:t>
            </a:r>
          </a:p>
        </p:txBody>
      </p:sp>
      <p:sp>
        <p:nvSpPr>
          <p:cNvPr id="19462" name="TextBox 2"/>
          <p:cNvSpPr txBox="1">
            <a:spLocks noChangeArrowheads="1"/>
          </p:cNvSpPr>
          <p:nvPr/>
        </p:nvSpPr>
        <p:spPr bwMode="auto">
          <a:xfrm>
            <a:off x="1262063" y="2284413"/>
            <a:ext cx="17526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800"/>
              <a:t>Self-Priming</a:t>
            </a:r>
          </a:p>
        </p:txBody>
      </p:sp>
    </p:spTree>
    <p:extLst>
      <p:ext uri="{BB962C8B-B14F-4D97-AF65-F5344CB8AC3E}">
        <p14:creationId xmlns:p14="http://schemas.microsoft.com/office/powerpoint/2010/main" val="107308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371600"/>
            <a:ext cx="7180263" cy="4038600"/>
          </a:xfrm>
        </p:spPr>
      </p:pic>
    </p:spTree>
    <p:extLst>
      <p:ext uri="{BB962C8B-B14F-4D97-AF65-F5344CB8AC3E}">
        <p14:creationId xmlns:p14="http://schemas.microsoft.com/office/powerpoint/2010/main" val="87283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763000" cy="10668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kern="1200" dirty="0" smtClean="0">
                <a:solidFill>
                  <a:schemeClr val="accent2"/>
                </a:solidFill>
              </a:rPr>
              <a:t>FTI AIR- Air Distribution System</a:t>
            </a:r>
            <a:endParaRPr lang="en-US" kern="1200" dirty="0">
              <a:solidFill>
                <a:schemeClr val="accent2"/>
              </a:solidFill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0" t="15111" r="3999" b="12889"/>
          <a:stretch>
            <a:fillRect/>
          </a:stretch>
        </p:blipFill>
        <p:spPr bwMode="auto">
          <a:xfrm>
            <a:off x="0" y="1603375"/>
            <a:ext cx="9144000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0" t="32889" r="31000" b="28889"/>
          <a:stretch>
            <a:fillRect/>
          </a:stretch>
        </p:blipFill>
        <p:spPr bwMode="auto">
          <a:xfrm>
            <a:off x="3048000" y="5715000"/>
            <a:ext cx="6096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9" t="21556" r="28999" b="17999"/>
          <a:stretch>
            <a:fillRect/>
          </a:stretch>
        </p:blipFill>
        <p:spPr bwMode="auto">
          <a:xfrm>
            <a:off x="4114800" y="5334000"/>
            <a:ext cx="83820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Arrow Connector 25"/>
          <p:cNvCxnSpPr/>
          <p:nvPr/>
        </p:nvCxnSpPr>
        <p:spPr>
          <a:xfrm>
            <a:off x="2819400" y="4876800"/>
            <a:ext cx="304800" cy="838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28677" idx="1"/>
          </p:cNvCxnSpPr>
          <p:nvPr/>
        </p:nvCxnSpPr>
        <p:spPr>
          <a:xfrm>
            <a:off x="3200400" y="4800600"/>
            <a:ext cx="914400" cy="1016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0" name="TextBox 31"/>
          <p:cNvSpPr txBox="1">
            <a:spLocks noChangeArrowheads="1"/>
          </p:cNvSpPr>
          <p:nvPr/>
        </p:nvSpPr>
        <p:spPr bwMode="auto">
          <a:xfrm>
            <a:off x="3962400" y="6324600"/>
            <a:ext cx="1447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/>
              <a:t>Valve Plate</a:t>
            </a:r>
          </a:p>
        </p:txBody>
      </p:sp>
      <p:sp>
        <p:nvSpPr>
          <p:cNvPr id="28681" name="TextBox 33"/>
          <p:cNvSpPr txBox="1">
            <a:spLocks noChangeArrowheads="1"/>
          </p:cNvSpPr>
          <p:nvPr/>
        </p:nvSpPr>
        <p:spPr bwMode="auto">
          <a:xfrm>
            <a:off x="2743200" y="6248400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/>
              <a:t>Slide Valve Shoe</a:t>
            </a:r>
          </a:p>
        </p:txBody>
      </p:sp>
      <p:sp>
        <p:nvSpPr>
          <p:cNvPr id="28682" name="TextBox 34"/>
          <p:cNvSpPr txBox="1">
            <a:spLocks noChangeArrowheads="1"/>
          </p:cNvSpPr>
          <p:nvPr/>
        </p:nvSpPr>
        <p:spPr bwMode="auto">
          <a:xfrm>
            <a:off x="2286000" y="1752600"/>
            <a:ext cx="1752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/>
              <a:t>Valve Carrier</a:t>
            </a:r>
          </a:p>
        </p:txBody>
      </p:sp>
      <p:pic>
        <p:nvPicPr>
          <p:cNvPr id="2868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0" t="25778" r="36000" b="20000"/>
          <a:stretch>
            <a:fillRect/>
          </a:stretch>
        </p:blipFill>
        <p:spPr bwMode="auto">
          <a:xfrm>
            <a:off x="228600" y="2971800"/>
            <a:ext cx="1149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Straight Arrow Connector 36"/>
          <p:cNvCxnSpPr/>
          <p:nvPr/>
        </p:nvCxnSpPr>
        <p:spPr>
          <a:xfrm>
            <a:off x="1371600" y="3886200"/>
            <a:ext cx="533400" cy="838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2286000" y="2667000"/>
            <a:ext cx="685800" cy="1219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6" name="TextBox 46"/>
          <p:cNvSpPr txBox="1">
            <a:spLocks noChangeArrowheads="1"/>
          </p:cNvSpPr>
          <p:nvPr/>
        </p:nvSpPr>
        <p:spPr bwMode="auto">
          <a:xfrm>
            <a:off x="381000" y="1905000"/>
            <a:ext cx="1752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/>
              <a:t>Aluminum End Cap</a:t>
            </a:r>
          </a:p>
        </p:txBody>
      </p:sp>
      <p:cxnSp>
        <p:nvCxnSpPr>
          <p:cNvPr id="49" name="Straight Arrow Connector 48"/>
          <p:cNvCxnSpPr>
            <a:stCxn id="28686" idx="2"/>
          </p:cNvCxnSpPr>
          <p:nvPr/>
        </p:nvCxnSpPr>
        <p:spPr>
          <a:xfrm>
            <a:off x="1257300" y="2181225"/>
            <a:ext cx="723900" cy="10191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8" name="TextBox 54"/>
          <p:cNvSpPr txBox="1">
            <a:spLocks noChangeArrowheads="1"/>
          </p:cNvSpPr>
          <p:nvPr/>
        </p:nvSpPr>
        <p:spPr bwMode="auto">
          <a:xfrm>
            <a:off x="6172200" y="5715000"/>
            <a:ext cx="838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/>
              <a:t>Bushing</a:t>
            </a:r>
          </a:p>
        </p:txBody>
      </p:sp>
      <p:cxnSp>
        <p:nvCxnSpPr>
          <p:cNvPr id="56" name="Straight Arrow Connector 55"/>
          <p:cNvCxnSpPr>
            <a:stCxn id="28688" idx="0"/>
          </p:cNvCxnSpPr>
          <p:nvPr/>
        </p:nvCxnSpPr>
        <p:spPr>
          <a:xfrm flipV="1">
            <a:off x="6591300" y="5105400"/>
            <a:ext cx="419100" cy="609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9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0" t="20444" r="38499" b="16444"/>
          <a:stretch>
            <a:fillRect/>
          </a:stretch>
        </p:blipFill>
        <p:spPr bwMode="auto">
          <a:xfrm>
            <a:off x="2971800" y="2209800"/>
            <a:ext cx="3429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50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763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kern="1200" dirty="0">
                <a:solidFill>
                  <a:schemeClr val="accent2"/>
                </a:solidFill>
              </a:rPr>
              <a:t>FTI AIR Center Section </a:t>
            </a:r>
            <a:r>
              <a:rPr lang="en-US" kern="1200" dirty="0" smtClean="0">
                <a:solidFill>
                  <a:schemeClr val="accent2"/>
                </a:solidFill>
              </a:rPr>
              <a:t>Assembly</a:t>
            </a:r>
            <a:endParaRPr lang="en-US" kern="1200" dirty="0">
              <a:solidFill>
                <a:schemeClr val="accent2"/>
              </a:solidFill>
            </a:endParaRPr>
          </a:p>
        </p:txBody>
      </p:sp>
      <p:pic>
        <p:nvPicPr>
          <p:cNvPr id="2969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1" t="18889" r="33501" b="14444"/>
          <a:stretch>
            <a:fillRect/>
          </a:stretch>
        </p:blipFill>
        <p:spPr bwMode="auto">
          <a:xfrm>
            <a:off x="322263" y="1219200"/>
            <a:ext cx="472440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SR-2012.02.16-14.39.39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lum bright="14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12029" r="13077" b="-12029"/>
          <a:stretch>
            <a:fillRect/>
          </a:stretch>
        </p:blipFill>
        <p:spPr bwMode="auto">
          <a:xfrm>
            <a:off x="5292725" y="2592388"/>
            <a:ext cx="3527425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81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6934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kern="1200" dirty="0">
                <a:solidFill>
                  <a:schemeClr val="accent2"/>
                </a:solidFill>
              </a:rPr>
              <a:t>FTI AIR – </a:t>
            </a:r>
            <a:r>
              <a:rPr lang="en-US" kern="1200" dirty="0" smtClean="0">
                <a:solidFill>
                  <a:schemeClr val="accent2"/>
                </a:solidFill>
              </a:rPr>
              <a:t>Valve Options</a:t>
            </a:r>
            <a:endParaRPr lang="en-US" kern="1200" dirty="0">
              <a:solidFill>
                <a:schemeClr val="accent2"/>
              </a:solidFill>
            </a:endParaRPr>
          </a:p>
        </p:txBody>
      </p:sp>
      <p:sp>
        <p:nvSpPr>
          <p:cNvPr id="3072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33450"/>
            <a:ext cx="4040188" cy="639763"/>
          </a:xfrm>
        </p:spPr>
        <p:txBody>
          <a:bodyPr/>
          <a:lstStyle/>
          <a:p>
            <a:pPr eaLnBrk="1" hangingPunct="1"/>
            <a:r>
              <a:rPr lang="en-US" altLang="en-US" u="sng" smtClean="0">
                <a:solidFill>
                  <a:schemeClr val="accent2"/>
                </a:solidFill>
              </a:rPr>
              <a:t>Metal Air Valve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1573213"/>
            <a:ext cx="4724400" cy="3632200"/>
          </a:xfrm>
        </p:spPr>
        <p:txBody>
          <a:bodyPr/>
          <a:lstStyle/>
          <a:p>
            <a:pPr marL="171450" indent="-171450" eaLnBrk="1" hangingPunct="1">
              <a:defRPr/>
            </a:pPr>
            <a:r>
              <a:rPr lang="en-US" sz="2000" b="1" dirty="0" smtClean="0"/>
              <a:t>Three Valves</a:t>
            </a:r>
          </a:p>
          <a:p>
            <a:pPr lvl="1" eaLnBrk="1" hangingPunct="1">
              <a:defRPr/>
            </a:pPr>
            <a:r>
              <a:rPr lang="en-US" dirty="0" smtClean="0"/>
              <a:t>½” Pump</a:t>
            </a:r>
          </a:p>
          <a:p>
            <a:pPr lvl="1" eaLnBrk="1" hangingPunct="1">
              <a:defRPr/>
            </a:pPr>
            <a:r>
              <a:rPr lang="en-US" dirty="0" smtClean="0"/>
              <a:t>1” Pump</a:t>
            </a:r>
          </a:p>
          <a:p>
            <a:pPr lvl="1" eaLnBrk="1" hangingPunct="1">
              <a:defRPr/>
            </a:pPr>
            <a:r>
              <a:rPr lang="en-US" dirty="0" smtClean="0"/>
              <a:t>1-½”, 2”, 3” Pumps</a:t>
            </a:r>
          </a:p>
          <a:p>
            <a:pPr lvl="1" eaLnBrk="1" hangingPunct="1">
              <a:defRPr/>
            </a:pPr>
            <a:endParaRPr lang="en-US" dirty="0" smtClean="0"/>
          </a:p>
          <a:p>
            <a:pPr marL="171450" indent="-171450" eaLnBrk="1" hangingPunct="1">
              <a:defRPr/>
            </a:pPr>
            <a:r>
              <a:rPr lang="en-US" sz="2000" b="1" dirty="0" smtClean="0"/>
              <a:t>Valve Carrier: </a:t>
            </a:r>
            <a:r>
              <a:rPr lang="en-US" sz="2000" dirty="0"/>
              <a:t>A</a:t>
            </a:r>
            <a:r>
              <a:rPr lang="en-US" sz="2000" dirty="0" smtClean="0"/>
              <a:t>nodized Aluminum</a:t>
            </a:r>
          </a:p>
          <a:p>
            <a:pPr marL="171450" indent="-171450" eaLnBrk="1" hangingPunct="1">
              <a:defRPr/>
            </a:pPr>
            <a:r>
              <a:rPr lang="en-US" sz="2000" b="1" dirty="0" smtClean="0"/>
              <a:t>Valve Shoe: </a:t>
            </a:r>
            <a:r>
              <a:rPr lang="en-US" sz="2000" dirty="0" smtClean="0"/>
              <a:t>Carbon filled PTFE</a:t>
            </a:r>
          </a:p>
          <a:p>
            <a:pPr marL="171450" indent="-171450" eaLnBrk="1" hangingPunct="1">
              <a:defRPr/>
            </a:pPr>
            <a:r>
              <a:rPr lang="en-US" sz="2000" b="1" dirty="0" smtClean="0"/>
              <a:t>Valve Plate: </a:t>
            </a:r>
            <a:r>
              <a:rPr lang="en-US" sz="2000" dirty="0" smtClean="0"/>
              <a:t>Ceramic </a:t>
            </a:r>
            <a:endParaRPr lang="en-US" sz="2000" dirty="0"/>
          </a:p>
          <a:p>
            <a:pPr marL="0" indent="0" eaLnBrk="1" hangingPunct="1">
              <a:buFontTx/>
              <a:buNone/>
              <a:defRPr/>
            </a:pP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072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933450"/>
            <a:ext cx="4041775" cy="639763"/>
          </a:xfrm>
        </p:spPr>
        <p:txBody>
          <a:bodyPr/>
          <a:lstStyle/>
          <a:p>
            <a:pPr eaLnBrk="1" hangingPunct="1"/>
            <a:r>
              <a:rPr lang="en-US" altLang="en-US" u="sng" smtClean="0">
                <a:solidFill>
                  <a:schemeClr val="accent2"/>
                </a:solidFill>
              </a:rPr>
              <a:t>Plastic Air Valve</a:t>
            </a:r>
          </a:p>
        </p:txBody>
      </p:sp>
      <p:sp>
        <p:nvSpPr>
          <p:cNvPr id="16390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1584325"/>
            <a:ext cx="4876800" cy="3365500"/>
          </a:xfrm>
        </p:spPr>
        <p:txBody>
          <a:bodyPr/>
          <a:lstStyle/>
          <a:p>
            <a:pPr marL="171450" indent="-171450" eaLnBrk="1" hangingPunct="1">
              <a:defRPr/>
            </a:pPr>
            <a:r>
              <a:rPr lang="en-US" altLang="en-US" sz="2000" b="1" dirty="0" smtClean="0"/>
              <a:t>Four Valves</a:t>
            </a:r>
          </a:p>
          <a:p>
            <a:pPr lvl="1" eaLnBrk="1" hangingPunct="1">
              <a:defRPr/>
            </a:pPr>
            <a:r>
              <a:rPr lang="en-US" altLang="en-US" dirty="0" smtClean="0"/>
              <a:t>¼” Pump</a:t>
            </a:r>
          </a:p>
          <a:p>
            <a:pPr lvl="1" eaLnBrk="1" hangingPunct="1">
              <a:defRPr/>
            </a:pPr>
            <a:r>
              <a:rPr lang="en-US" altLang="en-US" dirty="0" smtClean="0"/>
              <a:t>½” Pump</a:t>
            </a:r>
          </a:p>
          <a:p>
            <a:pPr lvl="1" eaLnBrk="1" hangingPunct="1">
              <a:defRPr/>
            </a:pPr>
            <a:r>
              <a:rPr lang="en-US" altLang="en-US" dirty="0" smtClean="0"/>
              <a:t>1” Pump</a:t>
            </a:r>
          </a:p>
          <a:p>
            <a:pPr lvl="1" eaLnBrk="1" hangingPunct="1">
              <a:defRPr/>
            </a:pPr>
            <a:r>
              <a:rPr lang="en-US" altLang="en-US" dirty="0" smtClean="0"/>
              <a:t>1-½”, 2”  Pumps</a:t>
            </a:r>
          </a:p>
          <a:p>
            <a:pPr marL="171450" indent="-171450" eaLnBrk="1" hangingPunct="1">
              <a:defRPr/>
            </a:pPr>
            <a:r>
              <a:rPr lang="en-US" altLang="en-US" sz="2000" b="1" dirty="0" smtClean="0"/>
              <a:t>Valve Carrier: </a:t>
            </a:r>
            <a:r>
              <a:rPr lang="en-US" altLang="en-US" sz="2000" dirty="0" smtClean="0"/>
              <a:t>PE Polyethylene</a:t>
            </a:r>
          </a:p>
          <a:p>
            <a:pPr marL="171450" indent="-171450" eaLnBrk="1" hangingPunct="1">
              <a:defRPr/>
            </a:pPr>
            <a:r>
              <a:rPr lang="en-US" altLang="en-US" sz="2000" b="1" dirty="0" smtClean="0"/>
              <a:t>Valve Shoe: </a:t>
            </a:r>
            <a:r>
              <a:rPr lang="en-US" altLang="en-US" sz="2000" dirty="0" smtClean="0"/>
              <a:t>Carbon filled PTFE</a:t>
            </a:r>
          </a:p>
          <a:p>
            <a:pPr marL="171450" indent="-171450" eaLnBrk="1" hangingPunct="1">
              <a:defRPr/>
            </a:pPr>
            <a:r>
              <a:rPr lang="en-US" altLang="en-US" sz="2000" b="1" dirty="0" smtClean="0"/>
              <a:t>Valve Plate: </a:t>
            </a:r>
            <a:r>
              <a:rPr lang="en-US" altLang="en-US" sz="2000" dirty="0" smtClean="0"/>
              <a:t>Ceramic </a:t>
            </a:r>
          </a:p>
          <a:p>
            <a:pPr eaLnBrk="1" hangingPunct="1">
              <a:defRPr/>
            </a:pPr>
            <a:endParaRPr lang="en-US" altLang="en-US" sz="2000" b="1" dirty="0" smtClean="0"/>
          </a:p>
          <a:p>
            <a:pPr eaLnBrk="1" hangingPunct="1">
              <a:defRPr/>
            </a:pPr>
            <a:endParaRPr lang="en-US" altLang="en-US" sz="2000" b="1" dirty="0" smtClean="0"/>
          </a:p>
          <a:p>
            <a:pPr eaLnBrk="1" hangingPunct="1">
              <a:defRPr/>
            </a:pPr>
            <a:endParaRPr lang="en-US" altLang="en-US" sz="2000" dirty="0" smtClean="0"/>
          </a:p>
        </p:txBody>
      </p:sp>
      <p:pic>
        <p:nvPicPr>
          <p:cNvPr id="3072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1" t="32222" r="23999" b="17111"/>
          <a:stretch>
            <a:fillRect/>
          </a:stretch>
        </p:blipFill>
        <p:spPr bwMode="auto">
          <a:xfrm>
            <a:off x="304800" y="4824413"/>
            <a:ext cx="220980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0" t="34889" r="23500" b="34889"/>
          <a:stretch>
            <a:fillRect/>
          </a:stretch>
        </p:blipFill>
        <p:spPr bwMode="auto">
          <a:xfrm>
            <a:off x="2792413" y="5070475"/>
            <a:ext cx="228600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5" t="29333" r="38045" b="35110"/>
          <a:stretch>
            <a:fillRect/>
          </a:stretch>
        </p:blipFill>
        <p:spPr bwMode="auto">
          <a:xfrm>
            <a:off x="5354638" y="5014913"/>
            <a:ext cx="1065212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4" t="30222" r="33046" b="24445"/>
          <a:stretch>
            <a:fillRect/>
          </a:stretch>
        </p:blipFill>
        <p:spPr bwMode="auto">
          <a:xfrm>
            <a:off x="6775450" y="4838700"/>
            <a:ext cx="1814513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647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6934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kern="1200" dirty="0">
                <a:solidFill>
                  <a:schemeClr val="accent2"/>
                </a:solidFill>
              </a:rPr>
              <a:t>FTI AIR – </a:t>
            </a:r>
            <a:r>
              <a:rPr lang="en-US" kern="1200" dirty="0" smtClean="0">
                <a:solidFill>
                  <a:schemeClr val="accent2"/>
                </a:solidFill>
              </a:rPr>
              <a:t>Valve Materials  </a:t>
            </a:r>
            <a:endParaRPr lang="en-US" kern="1200" dirty="0">
              <a:solidFill>
                <a:schemeClr val="accent2"/>
              </a:solidFill>
            </a:endParaRPr>
          </a:p>
        </p:txBody>
      </p:sp>
      <p:sp>
        <p:nvSpPr>
          <p:cNvPr id="32771" name="Content Placeholder 5"/>
          <p:cNvSpPr>
            <a:spLocks noGrp="1"/>
          </p:cNvSpPr>
          <p:nvPr>
            <p:ph sz="quarter" idx="4"/>
          </p:nvPr>
        </p:nvSpPr>
        <p:spPr>
          <a:xfrm>
            <a:off x="4640263" y="1247775"/>
            <a:ext cx="4445000" cy="395128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mtClean="0"/>
              <a:t>TPE</a:t>
            </a:r>
          </a:p>
          <a:p>
            <a:pPr marL="0" indent="0">
              <a:buFontTx/>
              <a:buNone/>
            </a:pPr>
            <a:r>
              <a:rPr lang="en-US" altLang="en-US" smtClean="0"/>
              <a:t>Buna</a:t>
            </a:r>
          </a:p>
          <a:p>
            <a:pPr marL="0" indent="0">
              <a:buFontTx/>
              <a:buNone/>
            </a:pPr>
            <a:r>
              <a:rPr lang="en-US" altLang="en-US" smtClean="0"/>
              <a:t> Delrin (similar to acetal)</a:t>
            </a:r>
          </a:p>
          <a:p>
            <a:pPr marL="0" indent="0">
              <a:buFontTx/>
              <a:buNone/>
            </a:pPr>
            <a:r>
              <a:rPr lang="en-US" altLang="en-US" smtClean="0"/>
              <a:t>304 SS</a:t>
            </a:r>
          </a:p>
          <a:p>
            <a:pPr marL="0" indent="0">
              <a:buFontTx/>
              <a:buNone/>
            </a:pPr>
            <a:r>
              <a:rPr lang="en-US" altLang="en-US" smtClean="0"/>
              <a:t>GFPP</a:t>
            </a:r>
          </a:p>
          <a:p>
            <a:pPr marL="0" indent="0">
              <a:buFontTx/>
              <a:buNone/>
            </a:pPr>
            <a:r>
              <a:rPr lang="en-US" altLang="en-US" smtClean="0"/>
              <a:t>Aluminum </a:t>
            </a:r>
            <a:endParaRPr lang="en-CA" altLang="en-US" smtClean="0"/>
          </a:p>
        </p:txBody>
      </p:sp>
      <p:sp>
        <p:nvSpPr>
          <p:cNvPr id="32772" name="Content Placeholder 2"/>
          <p:cNvSpPr>
            <a:spLocks noGrp="1"/>
          </p:cNvSpPr>
          <p:nvPr>
            <p:ph sz="half" idx="2"/>
          </p:nvPr>
        </p:nvSpPr>
        <p:spPr>
          <a:xfrm>
            <a:off x="266700" y="1227138"/>
            <a:ext cx="4040188" cy="3951287"/>
          </a:xfrm>
        </p:spPr>
        <p:txBody>
          <a:bodyPr/>
          <a:lstStyle/>
          <a:p>
            <a:r>
              <a:rPr lang="en-CA" altLang="en-US" smtClean="0"/>
              <a:t>C-Section Shaft O-ring</a:t>
            </a:r>
          </a:p>
          <a:p>
            <a:r>
              <a:rPr lang="en-CA" altLang="en-US" smtClean="0"/>
              <a:t>Bushing O-ring  </a:t>
            </a:r>
          </a:p>
          <a:p>
            <a:r>
              <a:rPr lang="en-CA" altLang="en-US" smtClean="0"/>
              <a:t>Bushings </a:t>
            </a:r>
          </a:p>
          <a:p>
            <a:r>
              <a:rPr lang="en-CA" altLang="en-US" smtClean="0"/>
              <a:t>Shaft </a:t>
            </a:r>
          </a:p>
          <a:p>
            <a:r>
              <a:rPr lang="en-CA" altLang="en-US" smtClean="0"/>
              <a:t>Plastic air valve </a:t>
            </a:r>
          </a:p>
          <a:p>
            <a:r>
              <a:rPr lang="en-CA" altLang="en-US" smtClean="0"/>
              <a:t>Metal air valve </a:t>
            </a:r>
          </a:p>
          <a:p>
            <a:endParaRPr lang="en-CA" altLang="en-US" smtClean="0"/>
          </a:p>
        </p:txBody>
      </p:sp>
      <p:pic>
        <p:nvPicPr>
          <p:cNvPr id="3277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2" r="29259"/>
          <a:stretch>
            <a:fillRect/>
          </a:stretch>
        </p:blipFill>
        <p:spPr bwMode="auto">
          <a:xfrm>
            <a:off x="7772400" y="2692400"/>
            <a:ext cx="12350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3048000" y="1905000"/>
            <a:ext cx="1504950" cy="46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4" name="Right Arrow 3"/>
          <p:cNvSpPr/>
          <p:nvPr/>
        </p:nvSpPr>
        <p:spPr>
          <a:xfrm>
            <a:off x="2400300" y="2335213"/>
            <a:ext cx="2195513" cy="44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5" name="Right Arrow 4"/>
          <p:cNvSpPr/>
          <p:nvPr/>
        </p:nvSpPr>
        <p:spPr>
          <a:xfrm>
            <a:off x="1981200" y="2743200"/>
            <a:ext cx="2590800" cy="46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6" name="Right Arrow 5"/>
          <p:cNvSpPr/>
          <p:nvPr/>
        </p:nvSpPr>
        <p:spPr>
          <a:xfrm>
            <a:off x="3157538" y="3230563"/>
            <a:ext cx="1395412" cy="46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7" name="Right Arrow 6"/>
          <p:cNvSpPr/>
          <p:nvPr/>
        </p:nvSpPr>
        <p:spPr>
          <a:xfrm>
            <a:off x="2895600" y="3630613"/>
            <a:ext cx="1744663" cy="46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8" name="Right Arrow 7"/>
          <p:cNvSpPr/>
          <p:nvPr/>
        </p:nvSpPr>
        <p:spPr>
          <a:xfrm>
            <a:off x="3962400" y="1447800"/>
            <a:ext cx="59055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pic>
        <p:nvPicPr>
          <p:cNvPr id="3278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13" y="4422775"/>
            <a:ext cx="3868737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8263"/>
            <a:ext cx="396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73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6" t="24001" r="18233" b="12889"/>
          <a:stretch>
            <a:fillRect/>
          </a:stretch>
        </p:blipFill>
        <p:spPr bwMode="auto">
          <a:xfrm>
            <a:off x="6073775" y="4810125"/>
            <a:ext cx="2930525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7086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kern="1200" dirty="0">
                <a:solidFill>
                  <a:schemeClr val="accent2"/>
                </a:solidFill>
              </a:rPr>
              <a:t>FTI AIR </a:t>
            </a:r>
            <a:r>
              <a:rPr lang="en-US" kern="1200" dirty="0" smtClean="0">
                <a:solidFill>
                  <a:schemeClr val="accent2"/>
                </a:solidFill>
              </a:rPr>
              <a:t>Pump Design</a:t>
            </a:r>
            <a:endParaRPr lang="en-US" kern="1200" dirty="0">
              <a:solidFill>
                <a:schemeClr val="accent2"/>
              </a:solidFill>
            </a:endParaRPr>
          </a:p>
        </p:txBody>
      </p:sp>
      <p:sp>
        <p:nvSpPr>
          <p:cNvPr id="34820" name="Content Placeholder 6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800600" cy="5105400"/>
          </a:xfrm>
        </p:spPr>
        <p:txBody>
          <a:bodyPr/>
          <a:lstStyle/>
          <a:p>
            <a:pPr marL="225425" indent="-225425" eaLnBrk="1" hangingPunct="1"/>
            <a:r>
              <a:rPr lang="en-US" altLang="en-US" sz="2100" smtClean="0"/>
              <a:t>¼”, ½”, 1” pump designs will have a one piece molded glass fiber reinforced polypropylene or aluminum center section design complete with air chambers.  ¼” will be plastic only</a:t>
            </a:r>
          </a:p>
          <a:p>
            <a:pPr marL="225425" indent="-225425" eaLnBrk="1" hangingPunct="1"/>
            <a:r>
              <a:rPr lang="en-US" altLang="en-US" sz="2100" smtClean="0"/>
              <a:t>Single piece bushing is held in place by a </a:t>
            </a:r>
            <a:r>
              <a:rPr lang="en-US" altLang="en-US" sz="2200" smtClean="0"/>
              <a:t>snap ring</a:t>
            </a:r>
          </a:p>
        </p:txBody>
      </p:sp>
      <p:sp>
        <p:nvSpPr>
          <p:cNvPr id="34821" name="Content Placeholder 7"/>
          <p:cNvSpPr>
            <a:spLocks noGrp="1"/>
          </p:cNvSpPr>
          <p:nvPr>
            <p:ph sz="half" idx="2"/>
          </p:nvPr>
        </p:nvSpPr>
        <p:spPr>
          <a:xfrm>
            <a:off x="4800600" y="1219200"/>
            <a:ext cx="4322763" cy="5105400"/>
          </a:xfrm>
        </p:spPr>
        <p:txBody>
          <a:bodyPr/>
          <a:lstStyle/>
          <a:p>
            <a:pPr marL="225425" indent="-225425" eaLnBrk="1" hangingPunct="1"/>
            <a:r>
              <a:rPr lang="en-US" altLang="en-US" sz="2100" smtClean="0"/>
              <a:t>1 ½”, 2” pump designs will have glass fiber reinforced polypropylene or aluminum center section with separate air chambers</a:t>
            </a:r>
          </a:p>
          <a:p>
            <a:pPr marL="225425" indent="-225425" eaLnBrk="1" hangingPunct="1"/>
            <a:r>
              <a:rPr lang="en-US" altLang="en-US" sz="2100" smtClean="0"/>
              <a:t>3” pump design will only have Aluminum C-section and air chambers </a:t>
            </a:r>
          </a:p>
          <a:p>
            <a:pPr marL="225425" indent="-225425" eaLnBrk="1" hangingPunct="1"/>
            <a:r>
              <a:rPr lang="en-US" altLang="en-US" sz="2100" smtClean="0"/>
              <a:t>There are two bushings which are held in place by the air chambers</a:t>
            </a:r>
          </a:p>
        </p:txBody>
      </p:sp>
      <p:pic>
        <p:nvPicPr>
          <p:cNvPr id="3482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9" t="22444" r="25999" b="18001"/>
          <a:stretch>
            <a:fillRect/>
          </a:stretch>
        </p:blipFill>
        <p:spPr bwMode="auto">
          <a:xfrm>
            <a:off x="560388" y="4349750"/>
            <a:ext cx="285115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9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90678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kern="1200" dirty="0" smtClean="0">
                <a:solidFill>
                  <a:schemeClr val="accent2"/>
                </a:solidFill>
              </a:rPr>
              <a:t>FTI Air Muffler Plate</a:t>
            </a:r>
            <a:endParaRPr lang="en-US" kern="1200" dirty="0">
              <a:solidFill>
                <a:schemeClr val="accent2"/>
              </a:solidFill>
            </a:endParaRPr>
          </a:p>
        </p:txBody>
      </p:sp>
      <p:sp>
        <p:nvSpPr>
          <p:cNvPr id="35843" name="Content Placeholder 6"/>
          <p:cNvSpPr>
            <a:spLocks noGrp="1"/>
          </p:cNvSpPr>
          <p:nvPr>
            <p:ph sz="half" idx="1"/>
          </p:nvPr>
        </p:nvSpPr>
        <p:spPr>
          <a:xfrm>
            <a:off x="207963" y="3097213"/>
            <a:ext cx="4724400" cy="2895600"/>
          </a:xfrm>
        </p:spPr>
        <p:txBody>
          <a:bodyPr/>
          <a:lstStyle/>
          <a:p>
            <a:pPr marL="228600" indent="-228600" eaLnBrk="1" hangingPunct="1"/>
            <a:r>
              <a:rPr lang="en-US" altLang="en-US" smtClean="0"/>
              <a:t>All air valve and muffler gaskets will be buna.</a:t>
            </a:r>
          </a:p>
          <a:p>
            <a:pPr marL="228600" indent="-228600" eaLnBrk="1" hangingPunct="1"/>
            <a:r>
              <a:rPr lang="en-US" altLang="en-US" smtClean="0"/>
              <a:t>Glass fiber reinforced polypropylene (GFPP) muffler plate with stainless steel inserts</a:t>
            </a:r>
          </a:p>
        </p:txBody>
      </p:sp>
      <p:pic>
        <p:nvPicPr>
          <p:cNvPr id="3584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24000"/>
            <a:ext cx="335280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5" t="20456" r="4826" b="9413"/>
          <a:stretch>
            <a:fillRect/>
          </a:stretch>
        </p:blipFill>
        <p:spPr bwMode="auto">
          <a:xfrm>
            <a:off x="5181600" y="3917950"/>
            <a:ext cx="3398838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itle 1"/>
          <p:cNvSpPr txBox="1">
            <a:spLocks/>
          </p:cNvSpPr>
          <p:nvPr/>
        </p:nvSpPr>
        <p:spPr bwMode="auto">
          <a:xfrm>
            <a:off x="0" y="1905000"/>
            <a:ext cx="4724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chemeClr val="accent2"/>
                </a:solidFill>
              </a:rPr>
              <a:t>Plastic or Metal Design </a:t>
            </a:r>
          </a:p>
        </p:txBody>
      </p:sp>
    </p:spTree>
    <p:extLst>
      <p:ext uri="{BB962C8B-B14F-4D97-AF65-F5344CB8AC3E}">
        <p14:creationId xmlns:p14="http://schemas.microsoft.com/office/powerpoint/2010/main" val="30526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0"/>
          <p:cNvSpPr txBox="1">
            <a:spLocks noChangeArrowheads="1"/>
          </p:cNvSpPr>
          <p:nvPr/>
        </p:nvSpPr>
        <p:spPr bwMode="auto">
          <a:xfrm>
            <a:off x="914400" y="457200"/>
            <a:ext cx="7772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 smtClean="0"/>
              <a:t>    </a:t>
            </a:r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Why Choose a </a:t>
            </a:r>
            <a:r>
              <a:rPr lang="en-US" sz="3600" b="1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AODD Pump</a:t>
            </a:r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?  </a:t>
            </a:r>
          </a:p>
        </p:txBody>
      </p:sp>
      <p:sp>
        <p:nvSpPr>
          <p:cNvPr id="6147" name="Text Box 11"/>
          <p:cNvSpPr txBox="1">
            <a:spLocks noChangeArrowheads="1"/>
          </p:cNvSpPr>
          <p:nvPr/>
        </p:nvSpPr>
        <p:spPr bwMode="auto">
          <a:xfrm>
            <a:off x="1676400" y="1330325"/>
            <a:ext cx="7162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/>
              <a:t>FTI has the infrastructure, knowledge base and intellectual capability to exceed customer expectations worldwide.</a:t>
            </a:r>
          </a:p>
        </p:txBody>
      </p:sp>
      <p:pic>
        <p:nvPicPr>
          <p:cNvPr id="61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514600"/>
            <a:ext cx="56546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58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3"/>
          <p:cNvSpPr>
            <a:spLocks noGrp="1"/>
          </p:cNvSpPr>
          <p:nvPr>
            <p:ph type="title"/>
          </p:nvPr>
        </p:nvSpPr>
        <p:spPr>
          <a:xfrm>
            <a:off x="228600" y="115888"/>
            <a:ext cx="8699500" cy="1219200"/>
          </a:xfrm>
        </p:spPr>
        <p:txBody>
          <a:bodyPr/>
          <a:lstStyle/>
          <a:p>
            <a:r>
              <a:rPr lang="en-US" altLang="en-US" smtClean="0">
                <a:solidFill>
                  <a:schemeClr val="accent2"/>
                </a:solidFill>
              </a:rPr>
              <a:t>FTI Air Accessories </a:t>
            </a:r>
          </a:p>
        </p:txBody>
      </p:sp>
      <p:pic>
        <p:nvPicPr>
          <p:cNvPr id="9421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9" t="1701" r="2000" b="59290"/>
          <a:stretch>
            <a:fillRect/>
          </a:stretch>
        </p:blipFill>
        <p:spPr bwMode="auto">
          <a:xfrm>
            <a:off x="268288" y="1514475"/>
            <a:ext cx="1931987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AutoShape 2" descr="Image result for air filter regulator image"/>
          <p:cNvSpPr>
            <a:spLocks noChangeAspect="1" noChangeArrowheads="1"/>
          </p:cNvSpPr>
          <p:nvPr/>
        </p:nvSpPr>
        <p:spPr bwMode="auto">
          <a:xfrm>
            <a:off x="-31750" y="-136525"/>
            <a:ext cx="13049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CA" altLang="en-US" sz="1800"/>
          </a:p>
        </p:txBody>
      </p:sp>
      <p:sp>
        <p:nvSpPr>
          <p:cNvPr id="94213" name="AutoShape 4" descr="Image result for air filter regulator image"/>
          <p:cNvSpPr>
            <a:spLocks noChangeAspect="1" noChangeArrowheads="1"/>
          </p:cNvSpPr>
          <p:nvPr/>
        </p:nvSpPr>
        <p:spPr bwMode="auto">
          <a:xfrm>
            <a:off x="120650" y="15875"/>
            <a:ext cx="13049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CA" altLang="en-US" sz="1800"/>
          </a:p>
        </p:txBody>
      </p:sp>
      <p:sp>
        <p:nvSpPr>
          <p:cNvPr id="94214" name="TextBox 5"/>
          <p:cNvSpPr txBox="1">
            <a:spLocks noChangeArrowheads="1"/>
          </p:cNvSpPr>
          <p:nvPr/>
        </p:nvSpPr>
        <p:spPr bwMode="auto">
          <a:xfrm>
            <a:off x="6283325" y="2085975"/>
            <a:ext cx="3048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800"/>
              <a:t>          Spill Stopper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800"/>
              <a:t>Metal and Plastic  Pumps</a:t>
            </a:r>
          </a:p>
        </p:txBody>
      </p:sp>
      <p:pic>
        <p:nvPicPr>
          <p:cNvPr id="9421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1524000"/>
            <a:ext cx="3489325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6" name="TextBox 5"/>
          <p:cNvSpPr txBox="1">
            <a:spLocks noChangeArrowheads="1"/>
          </p:cNvSpPr>
          <p:nvPr/>
        </p:nvSpPr>
        <p:spPr bwMode="auto">
          <a:xfrm>
            <a:off x="2187575" y="3594100"/>
            <a:ext cx="3048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800"/>
              <a:t>Pulsation Dampeners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800"/>
              <a:t>Metal and Plastic Pumps</a:t>
            </a:r>
          </a:p>
        </p:txBody>
      </p:sp>
      <p:pic>
        <p:nvPicPr>
          <p:cNvPr id="9421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1111" r="14999" b="12222"/>
          <a:stretch>
            <a:fillRect/>
          </a:stretch>
        </p:blipFill>
        <p:spPr bwMode="auto">
          <a:xfrm>
            <a:off x="6305550" y="2782888"/>
            <a:ext cx="2197100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23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3"/>
          <p:cNvSpPr>
            <a:spLocks noGrp="1"/>
          </p:cNvSpPr>
          <p:nvPr>
            <p:ph type="title"/>
          </p:nvPr>
        </p:nvSpPr>
        <p:spPr>
          <a:xfrm>
            <a:off x="228600" y="115888"/>
            <a:ext cx="8699500" cy="1219200"/>
          </a:xfrm>
        </p:spPr>
        <p:txBody>
          <a:bodyPr/>
          <a:lstStyle/>
          <a:p>
            <a:r>
              <a:rPr lang="en-US" altLang="en-US" smtClean="0">
                <a:solidFill>
                  <a:schemeClr val="accent2"/>
                </a:solidFill>
              </a:rPr>
              <a:t>FTI Air Accessories </a:t>
            </a:r>
          </a:p>
        </p:txBody>
      </p:sp>
      <p:sp>
        <p:nvSpPr>
          <p:cNvPr id="95235" name="AutoShape 2" descr="Image result for air filter regulator image"/>
          <p:cNvSpPr>
            <a:spLocks noChangeAspect="1" noChangeArrowheads="1"/>
          </p:cNvSpPr>
          <p:nvPr/>
        </p:nvSpPr>
        <p:spPr bwMode="auto">
          <a:xfrm>
            <a:off x="-31750" y="-136525"/>
            <a:ext cx="13049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CA" altLang="en-US" sz="1800"/>
          </a:p>
        </p:txBody>
      </p:sp>
      <p:sp>
        <p:nvSpPr>
          <p:cNvPr id="95236" name="AutoShape 4" descr="Image result for air filter regulator image"/>
          <p:cNvSpPr>
            <a:spLocks noChangeAspect="1" noChangeArrowheads="1"/>
          </p:cNvSpPr>
          <p:nvPr/>
        </p:nvSpPr>
        <p:spPr bwMode="auto">
          <a:xfrm>
            <a:off x="120650" y="15875"/>
            <a:ext cx="13049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CA" altLang="en-US" sz="1800"/>
          </a:p>
        </p:txBody>
      </p:sp>
      <p:sp>
        <p:nvSpPr>
          <p:cNvPr id="95237" name="TextBox 5"/>
          <p:cNvSpPr txBox="1">
            <a:spLocks noChangeArrowheads="1"/>
          </p:cNvSpPr>
          <p:nvPr/>
        </p:nvSpPr>
        <p:spPr bwMode="auto">
          <a:xfrm>
            <a:off x="3756025" y="4387850"/>
            <a:ext cx="3048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800"/>
              <a:t>Drum Kit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800"/>
              <a:t>¼” and ½” Pumps</a:t>
            </a:r>
          </a:p>
        </p:txBody>
      </p:sp>
      <p:pic>
        <p:nvPicPr>
          <p:cNvPr id="9523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213" y="2535238"/>
            <a:ext cx="2967037" cy="382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4"/>
          <a:stretch>
            <a:fillRect/>
          </a:stretch>
        </p:blipFill>
        <p:spPr bwMode="auto">
          <a:xfrm>
            <a:off x="493713" y="1828800"/>
            <a:ext cx="18637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0" name="TextBox 5"/>
          <p:cNvSpPr txBox="1">
            <a:spLocks noChangeArrowheads="1"/>
          </p:cNvSpPr>
          <p:nvPr/>
        </p:nvSpPr>
        <p:spPr bwMode="auto">
          <a:xfrm>
            <a:off x="2320925" y="2897188"/>
            <a:ext cx="2438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800"/>
              <a:t>Filter-Regulator</a:t>
            </a:r>
          </a:p>
        </p:txBody>
      </p:sp>
      <p:pic>
        <p:nvPicPr>
          <p:cNvPr id="9524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57806" r="72244" b="16222"/>
          <a:stretch>
            <a:fillRect/>
          </a:stretch>
        </p:blipFill>
        <p:spPr bwMode="auto">
          <a:xfrm>
            <a:off x="7010400" y="2717800"/>
            <a:ext cx="73342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0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28575" y="2362200"/>
            <a:ext cx="9191625" cy="1828800"/>
          </a:xfrm>
        </p:spPr>
        <p:txBody>
          <a:bodyPr/>
          <a:lstStyle/>
          <a:p>
            <a:pPr eaLnBrk="1" hangingPunct="1">
              <a:defRPr/>
            </a:pPr>
            <a:endParaRPr lang="en-US" altLang="en-US" dirty="0" smtClean="0"/>
          </a:p>
          <a:p>
            <a:pPr eaLnBrk="1" hangingPunct="1">
              <a:defRPr/>
            </a:pPr>
            <a:endParaRPr lang="en-US" altLang="en-US" dirty="0"/>
          </a:p>
          <a:p>
            <a:pPr marL="0" indent="0" eaLnBrk="1" hangingPunct="1">
              <a:buFontTx/>
              <a:buNone/>
              <a:defRPr/>
            </a:pPr>
            <a:r>
              <a:rPr lang="en-US" altLang="en-US" dirty="0" smtClean="0"/>
              <a:t>               </a:t>
            </a:r>
            <a:r>
              <a:rPr lang="en-US" altLang="en-US" b="1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Global Player In The AODDP Market</a:t>
            </a:r>
          </a:p>
          <a:p>
            <a:pPr eaLnBrk="1" hangingPunct="1">
              <a:defRPr/>
            </a:pPr>
            <a:endParaRPr lang="en-US" altLang="en-US" dirty="0" smtClean="0"/>
          </a:p>
        </p:txBody>
      </p:sp>
      <p:pic>
        <p:nvPicPr>
          <p:cNvPr id="96259" name="Picture 4" descr="Ka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13" y="3962400"/>
            <a:ext cx="3552825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7" t="10629" r="7556" b="10715"/>
          <a:stretch>
            <a:fillRect/>
          </a:stretch>
        </p:blipFill>
        <p:spPr bwMode="auto">
          <a:xfrm>
            <a:off x="2957513" y="711200"/>
            <a:ext cx="355282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 eaLnBrk="1" hangingPunct="1"/>
            <a:r>
              <a:rPr lang="en-CA" altLang="en-US" smtClean="0">
                <a:solidFill>
                  <a:schemeClr val="accent2"/>
                </a:solidFill>
              </a:rPr>
              <a:t>FTI AIR Metal Pumps</a:t>
            </a:r>
          </a:p>
        </p:txBody>
      </p:sp>
      <p:pic>
        <p:nvPicPr>
          <p:cNvPr id="819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4074" b="12962"/>
          <a:stretch>
            <a:fillRect/>
          </a:stretch>
        </p:blipFill>
        <p:spPr bwMode="auto">
          <a:xfrm>
            <a:off x="387350" y="2057400"/>
            <a:ext cx="838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30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00200" y="152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kern="1200" dirty="0" smtClean="0">
                <a:solidFill>
                  <a:schemeClr val="accent2"/>
                </a:solidFill>
              </a:rPr>
              <a:t>FTI AIR Product Range</a:t>
            </a:r>
            <a:endParaRPr lang="en-US" kern="1200" dirty="0">
              <a:solidFill>
                <a:schemeClr val="accent2"/>
              </a:solidFill>
            </a:endParaRPr>
          </a:p>
        </p:txBody>
      </p:sp>
      <p:sp>
        <p:nvSpPr>
          <p:cNvPr id="9219" name="Text Placeholder 7"/>
          <p:cNvSpPr>
            <a:spLocks noGrp="1"/>
          </p:cNvSpPr>
          <p:nvPr>
            <p:ph type="body" idx="1"/>
          </p:nvPr>
        </p:nvSpPr>
        <p:spPr>
          <a:xfrm>
            <a:off x="433388" y="1143000"/>
            <a:ext cx="4040187" cy="639763"/>
          </a:xfrm>
        </p:spPr>
        <p:txBody>
          <a:bodyPr/>
          <a:lstStyle/>
          <a:p>
            <a:r>
              <a:rPr lang="en-US" altLang="en-US" smtClean="0"/>
              <a:t>    </a:t>
            </a:r>
            <a:r>
              <a:rPr lang="en-US" altLang="en-US" sz="3200" u="sng" smtClean="0">
                <a:solidFill>
                  <a:schemeClr val="accent2"/>
                </a:solidFill>
              </a:rPr>
              <a:t>Metal Range</a:t>
            </a:r>
          </a:p>
        </p:txBody>
      </p:sp>
      <p:sp>
        <p:nvSpPr>
          <p:cNvPr id="10244" name="Content Placeholder 8"/>
          <p:cNvSpPr>
            <a:spLocks noGrp="1"/>
          </p:cNvSpPr>
          <p:nvPr>
            <p:ph sz="half" idx="2"/>
          </p:nvPr>
        </p:nvSpPr>
        <p:spPr>
          <a:xfrm>
            <a:off x="433388" y="1905000"/>
            <a:ext cx="4976812" cy="3951288"/>
          </a:xfrm>
        </p:spPr>
        <p:txBody>
          <a:bodyPr/>
          <a:lstStyle/>
          <a:p>
            <a:pPr marL="225425" indent="-225425">
              <a:defRPr/>
            </a:pPr>
            <a:r>
              <a:rPr lang="en-US" altLang="en-US" sz="2000" dirty="0" smtClean="0"/>
              <a:t>05, 10, 15, 20, 30</a:t>
            </a:r>
          </a:p>
          <a:p>
            <a:pPr marL="225425" indent="-225425">
              <a:defRPr/>
            </a:pPr>
            <a:r>
              <a:rPr lang="en-US" altLang="en-US" sz="2000" dirty="0" smtClean="0"/>
              <a:t>Aluminum</a:t>
            </a:r>
          </a:p>
          <a:p>
            <a:pPr marL="225425" indent="-225425">
              <a:defRPr/>
            </a:pPr>
            <a:r>
              <a:rPr lang="en-US" altLang="en-US" sz="2000" dirty="0" smtClean="0"/>
              <a:t>316SS </a:t>
            </a:r>
          </a:p>
          <a:p>
            <a:pPr marL="225425" indent="-225425">
              <a:defRPr/>
            </a:pPr>
            <a:r>
              <a:rPr lang="en-US" altLang="en-US" sz="2000" dirty="0" smtClean="0"/>
              <a:t>Flow rate up to 240 USGPM (908 l/m)</a:t>
            </a:r>
          </a:p>
          <a:p>
            <a:pPr marL="225425" indent="-225425">
              <a:defRPr/>
            </a:pPr>
            <a:r>
              <a:rPr lang="en-US" altLang="en-US" sz="2000" dirty="0" smtClean="0"/>
              <a:t>120 PSIG (8.2 Bar)</a:t>
            </a:r>
          </a:p>
          <a:p>
            <a:pPr marL="225425" indent="-225425">
              <a:defRPr/>
            </a:pPr>
            <a:r>
              <a:rPr lang="en-US" altLang="en-US" sz="2000" dirty="0" smtClean="0"/>
              <a:t>Aluminum air valve &amp; Aluminum </a:t>
            </a:r>
          </a:p>
          <a:p>
            <a:pPr marL="0" indent="0">
              <a:buFontTx/>
              <a:buNone/>
              <a:defRPr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  C-Section are standard.</a:t>
            </a:r>
          </a:p>
          <a:p>
            <a:pPr marL="225425" indent="-225425">
              <a:defRPr/>
            </a:pPr>
            <a:r>
              <a:rPr lang="en-US" altLang="en-US" sz="2000" dirty="0" smtClean="0"/>
              <a:t>GFPP air valve and C-Section are optional.</a:t>
            </a:r>
          </a:p>
          <a:p>
            <a:pPr marL="225425" indent="-225425">
              <a:defRPr/>
            </a:pPr>
            <a:r>
              <a:rPr lang="en-US" altLang="en-US" sz="2000" dirty="0" smtClean="0"/>
              <a:t>NPT, BSP or Flange Connections</a:t>
            </a:r>
          </a:p>
          <a:p>
            <a:pPr marL="225425" indent="-225425">
              <a:defRPr/>
            </a:pPr>
            <a:r>
              <a:rPr lang="en-US" altLang="en-US" sz="2000" dirty="0" smtClean="0"/>
              <a:t>CE and </a:t>
            </a:r>
            <a:r>
              <a:rPr lang="en-US" altLang="en-US" sz="2000" dirty="0" err="1" smtClean="0"/>
              <a:t>Atex</a:t>
            </a:r>
            <a:r>
              <a:rPr lang="en-US" altLang="en-US" sz="2000" dirty="0" smtClean="0"/>
              <a:t> certified </a:t>
            </a:r>
          </a:p>
        </p:txBody>
      </p:sp>
      <p:pic>
        <p:nvPicPr>
          <p:cNvPr id="922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51" r="2" b="22807"/>
          <a:stretch>
            <a:fillRect/>
          </a:stretch>
        </p:blipFill>
        <p:spPr bwMode="auto">
          <a:xfrm>
            <a:off x="6019800" y="1703388"/>
            <a:ext cx="2667000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78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altLang="en-US" smtClean="0">
                <a:solidFill>
                  <a:schemeClr val="accent2"/>
                </a:solidFill>
              </a:rPr>
              <a:t>FTI AIR Plastic Pumps</a:t>
            </a:r>
          </a:p>
        </p:txBody>
      </p:sp>
      <p:pic>
        <p:nvPicPr>
          <p:cNvPr id="1024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8519" r="4167" b="10001"/>
          <a:stretch>
            <a:fillRect/>
          </a:stretch>
        </p:blipFill>
        <p:spPr bwMode="auto">
          <a:xfrm>
            <a:off x="228600" y="1905000"/>
            <a:ext cx="8642350" cy="390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70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00200" y="152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kern="1200" dirty="0" smtClean="0">
                <a:solidFill>
                  <a:schemeClr val="accent2"/>
                </a:solidFill>
              </a:rPr>
              <a:t>FTI AIR Product Range</a:t>
            </a:r>
            <a:endParaRPr lang="en-US" kern="1200" dirty="0">
              <a:solidFill>
                <a:schemeClr val="accent2"/>
              </a:solidFill>
            </a:endParaRPr>
          </a:p>
        </p:txBody>
      </p:sp>
      <p:sp>
        <p:nvSpPr>
          <p:cNvPr id="11267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0" y="1262063"/>
            <a:ext cx="4041775" cy="639762"/>
          </a:xfrm>
        </p:spPr>
        <p:txBody>
          <a:bodyPr/>
          <a:lstStyle/>
          <a:p>
            <a:r>
              <a:rPr lang="en-US" altLang="en-US" smtClean="0"/>
              <a:t>     </a:t>
            </a:r>
            <a:r>
              <a:rPr lang="en-US" altLang="en-US" sz="3200" u="sng" smtClean="0">
                <a:solidFill>
                  <a:schemeClr val="accent2"/>
                </a:solidFill>
              </a:rPr>
              <a:t>Plastic Range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0" y="1925638"/>
            <a:ext cx="6477000" cy="4724400"/>
          </a:xfrm>
        </p:spPr>
        <p:txBody>
          <a:bodyPr/>
          <a:lstStyle/>
          <a:p>
            <a:pPr marL="225425" indent="-225425">
              <a:defRPr/>
            </a:pPr>
            <a:r>
              <a:rPr lang="en-US" sz="2000" dirty="0" smtClean="0"/>
              <a:t>025, 05, 10, 15, 20</a:t>
            </a:r>
          </a:p>
          <a:p>
            <a:pPr>
              <a:defRPr/>
            </a:pPr>
            <a:r>
              <a:rPr lang="en-US" sz="2000" dirty="0" smtClean="0"/>
              <a:t>Polypropylene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000" dirty="0" smtClean="0"/>
              <a:t>Temperature rating </a:t>
            </a:r>
            <a:r>
              <a:rPr lang="en-CA" sz="2000" dirty="0" smtClean="0"/>
              <a:t>0°C/32°F   70°C/158°F</a:t>
            </a:r>
            <a:endParaRPr lang="en-US" sz="2000" dirty="0" smtClean="0"/>
          </a:p>
          <a:p>
            <a:pPr>
              <a:defRPr/>
            </a:pPr>
            <a:r>
              <a:rPr lang="en-US" sz="2000" dirty="0" smtClean="0"/>
              <a:t> PVDF (KYNAR)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000" dirty="0" smtClean="0"/>
              <a:t>Temperature rating -12</a:t>
            </a:r>
            <a:r>
              <a:rPr lang="en-CA" sz="2000" dirty="0" smtClean="0"/>
              <a:t>°C/10.4°F  104.4°C/220°F</a:t>
            </a:r>
            <a:endParaRPr lang="en-US" sz="2000" dirty="0" smtClean="0"/>
          </a:p>
          <a:p>
            <a:pPr marL="225425" indent="-225425">
              <a:defRPr/>
            </a:pPr>
            <a:r>
              <a:rPr lang="en-US" sz="2000" dirty="0" smtClean="0"/>
              <a:t>Flow rate up to 153 USGPM (580 l/m)</a:t>
            </a:r>
          </a:p>
          <a:p>
            <a:pPr marL="225425" indent="-225425">
              <a:defRPr/>
            </a:pPr>
            <a:r>
              <a:rPr lang="en-US" sz="2000" dirty="0" smtClean="0"/>
              <a:t>100 PSIG (6.8 Bar)</a:t>
            </a:r>
          </a:p>
          <a:p>
            <a:pPr marL="225425" indent="-225425">
              <a:defRPr/>
            </a:pPr>
            <a:r>
              <a:rPr lang="en-US" sz="2000" dirty="0" smtClean="0"/>
              <a:t>GFPP </a:t>
            </a:r>
            <a:r>
              <a:rPr lang="en-US" sz="2000" dirty="0"/>
              <a:t>air valve &amp; GFPP C-Section are standard</a:t>
            </a:r>
            <a:r>
              <a:rPr lang="en-US" sz="2000" dirty="0" smtClean="0"/>
              <a:t>.</a:t>
            </a:r>
            <a:endParaRPr lang="en-US" sz="2000" dirty="0"/>
          </a:p>
          <a:p>
            <a:pPr marL="225425" indent="-225425">
              <a:defRPr/>
            </a:pPr>
            <a:r>
              <a:rPr lang="en-US" sz="2000" dirty="0" smtClean="0"/>
              <a:t>NPT/BSP Tapped ANSI/DIN/ISO PN40 connections</a:t>
            </a:r>
          </a:p>
          <a:p>
            <a:pPr marL="225425" indent="-225425">
              <a:defRPr/>
            </a:pPr>
            <a:r>
              <a:rPr lang="en-US" sz="2000" dirty="0" smtClean="0"/>
              <a:t>CE Certified </a:t>
            </a:r>
            <a:endParaRPr lang="en-US" sz="2000" dirty="0"/>
          </a:p>
          <a:p>
            <a:pPr marL="0" indent="0">
              <a:buFontTx/>
              <a:buNone/>
              <a:defRPr/>
            </a:pPr>
            <a:endParaRPr lang="en-US" dirty="0" smtClean="0"/>
          </a:p>
        </p:txBody>
      </p:sp>
      <p:pic>
        <p:nvPicPr>
          <p:cNvPr id="1126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67" t="7037" b="17407"/>
          <a:stretch>
            <a:fillRect/>
          </a:stretch>
        </p:blipFill>
        <p:spPr bwMode="auto">
          <a:xfrm>
            <a:off x="6477000" y="1447800"/>
            <a:ext cx="2667000" cy="367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26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086600" cy="10668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accent2"/>
                </a:solidFill>
              </a:rPr>
              <a:t>Features &amp; Benefits 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Bolted Construction Only</a:t>
            </a:r>
          </a:p>
          <a:p>
            <a:pPr lvl="1" eaLnBrk="1" hangingPunct="1"/>
            <a:r>
              <a:rPr lang="en-US" altLang="en-US" i="1" smtClean="0"/>
              <a:t>Provides leak-free safe fluid handling</a:t>
            </a:r>
          </a:p>
          <a:p>
            <a:pPr eaLnBrk="1" hangingPunct="1"/>
            <a:r>
              <a:rPr lang="en-US" altLang="en-US" b="1" smtClean="0"/>
              <a:t>Lube-Free</a:t>
            </a:r>
          </a:p>
          <a:p>
            <a:pPr lvl="1" eaLnBrk="1" hangingPunct="1"/>
            <a:r>
              <a:rPr lang="en-US" altLang="en-US" i="1" smtClean="0"/>
              <a:t>Pre-lubed at factory</a:t>
            </a:r>
          </a:p>
          <a:p>
            <a:pPr eaLnBrk="1" hangingPunct="1"/>
            <a:r>
              <a:rPr lang="en-US" altLang="en-US" b="1" smtClean="0"/>
              <a:t>Simplicity of Design</a:t>
            </a:r>
          </a:p>
          <a:p>
            <a:pPr lvl="1" eaLnBrk="1" hangingPunct="1"/>
            <a:r>
              <a:rPr lang="en-US" altLang="en-US" i="1" smtClean="0"/>
              <a:t>Commonality of parts</a:t>
            </a:r>
            <a:r>
              <a:rPr lang="en-US" altLang="en-US" smtClean="0"/>
              <a:t>		  </a:t>
            </a:r>
          </a:p>
          <a:p>
            <a:pPr eaLnBrk="1" hangingPunct="1"/>
            <a:r>
              <a:rPr lang="en-US" altLang="en-US" b="1" smtClean="0"/>
              <a:t>Lowest Number of Parts</a:t>
            </a:r>
          </a:p>
          <a:p>
            <a:pPr lvl="1" eaLnBrk="1" hangingPunct="1"/>
            <a:r>
              <a:rPr lang="en-US" altLang="en-US" i="1" smtClean="0"/>
              <a:t>Less parts than other competitors</a:t>
            </a:r>
          </a:p>
          <a:p>
            <a:pPr eaLnBrk="1" hangingPunct="1"/>
            <a:endParaRPr lang="en-US" altLang="en-US" smtClean="0">
              <a:latin typeface="Bodoni MT Black" pitchFamily="18" charset="0"/>
            </a:endParaRPr>
          </a:p>
        </p:txBody>
      </p:sp>
      <p:pic>
        <p:nvPicPr>
          <p:cNvPr id="1229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2667000"/>
            <a:ext cx="3178175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77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304800" y="381000"/>
            <a:ext cx="85344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8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FTI AIR </a:t>
            </a:r>
            <a:r>
              <a:rPr lang="en-US" sz="3800" b="1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Elastomer Options </a:t>
            </a:r>
            <a:endParaRPr lang="en-US" sz="3800" b="1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3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2192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11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304800" y="381000"/>
            <a:ext cx="85344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8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FTI AIR </a:t>
            </a:r>
            <a:r>
              <a:rPr lang="en-US" sz="3800" b="1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Elastomer Options </a:t>
            </a:r>
            <a:endParaRPr lang="en-US" sz="3800" b="1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38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3200400"/>
            <a:ext cx="3849687" cy="334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571500" y="1395413"/>
            <a:ext cx="7277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</a:rPr>
              <a:t>Full Flow – PTFE Diaphragm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" y="2747963"/>
            <a:ext cx="5943600" cy="12509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Aft>
                <a:spcPts val="200"/>
              </a:spcAft>
              <a:buFont typeface="Symbol"/>
              <a:buChar char=""/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Calibri"/>
                <a:cs typeface="Times New Roman"/>
              </a:rPr>
              <a:t>Does not require any special configuration</a:t>
            </a:r>
          </a:p>
          <a:p>
            <a:pPr marL="342900" indent="-342900">
              <a:spcAft>
                <a:spcPts val="200"/>
              </a:spcAft>
              <a:buFont typeface="Symbol"/>
              <a:buChar char=""/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Calibri"/>
                <a:cs typeface="Times New Roman"/>
              </a:rPr>
              <a:t>Full Flow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ea typeface="Calibri"/>
                <a:cs typeface="Times New Roman"/>
              </a:rPr>
              <a:t>Diaph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Calibri"/>
                <a:cs typeface="Times New Roman"/>
              </a:rPr>
              <a:t>. uses  same hardware as Rubber, TPE and PTFE</a:t>
            </a:r>
          </a:p>
          <a:p>
            <a:pPr marL="342900" indent="-342900">
              <a:spcAft>
                <a:spcPts val="200"/>
              </a:spcAft>
              <a:buFont typeface="Symbol"/>
              <a:buChar char=""/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Calibri"/>
                <a:cs typeface="Times New Roman"/>
              </a:rPr>
              <a:t>One Shaft for all elastomers</a:t>
            </a:r>
          </a:p>
        </p:txBody>
      </p:sp>
      <p:pic>
        <p:nvPicPr>
          <p:cNvPr id="1639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59" b="21852"/>
          <a:stretch>
            <a:fillRect/>
          </a:stretch>
        </p:blipFill>
        <p:spPr bwMode="auto">
          <a:xfrm>
            <a:off x="1066800" y="4652963"/>
            <a:ext cx="360045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7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589</Words>
  <Application>Microsoft Office PowerPoint</Application>
  <PresentationFormat>‫הצגה על המסך (4:3)</PresentationFormat>
  <Paragraphs>139</Paragraphs>
  <Slides>22</Slides>
  <Notes>6</Notes>
  <HiddenSlides>0</HiddenSlides>
  <MMClips>1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22</vt:i4>
      </vt:variant>
    </vt:vector>
  </HeadingPairs>
  <TitlesOfParts>
    <vt:vector size="23" baseType="lpstr">
      <vt:lpstr>ערכת נושא Office</vt:lpstr>
      <vt:lpstr>מצגת של PowerPoint</vt:lpstr>
      <vt:lpstr>מצגת של PowerPoint</vt:lpstr>
      <vt:lpstr>FTI AIR Metal Pumps</vt:lpstr>
      <vt:lpstr>FTI AIR Product Range</vt:lpstr>
      <vt:lpstr>FTI AIR Plastic Pumps</vt:lpstr>
      <vt:lpstr>FTI AIR Product Range</vt:lpstr>
      <vt:lpstr>Features &amp; Benefits 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FTI AIR- Air Distribution System</vt:lpstr>
      <vt:lpstr>FTI AIR Center Section Assembly</vt:lpstr>
      <vt:lpstr>FTI AIR – Valve Options</vt:lpstr>
      <vt:lpstr>FTI AIR – Valve Materials  </vt:lpstr>
      <vt:lpstr>FTI AIR Pump Design</vt:lpstr>
      <vt:lpstr>FTI Air Muffler Plate</vt:lpstr>
      <vt:lpstr>FTI Air Accessories </vt:lpstr>
      <vt:lpstr>FTI Air Accessories </vt:lpstr>
      <vt:lpstr>מצגת של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Moshe Rozenbloom</dc:creator>
  <cp:lastModifiedBy>Moshe Rozenbloom</cp:lastModifiedBy>
  <cp:revision>1</cp:revision>
  <dcterms:created xsi:type="dcterms:W3CDTF">2016-03-15T14:26:35Z</dcterms:created>
  <dcterms:modified xsi:type="dcterms:W3CDTF">2016-03-15T14:28:48Z</dcterms:modified>
</cp:coreProperties>
</file>